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Open Sans ExtraBold"/>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OpenSansExtraBold-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2418b9ae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2418b9ae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2812c52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2812c52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2418b9ae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f2418b9ae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2418b9ae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2418b9ae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2418b9ae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2418b9ae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f2418b9aef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2418b9aef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2418b9aef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f2418b9aef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f2418b9ae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f2418b9ae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2812c52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f2812c52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2418b9aef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f2418b9aef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2418b9aef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2418b9ae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2812c52b1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2812c52b1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2418b9ae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f2418b9ae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2418b9aef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2418b9aef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2418b9aef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2418b9ae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2812c52b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2812c52b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2418b9aef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f2418b9aef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2418b9aef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2418b9ae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f2418b9ae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f2418b9ae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2418b9ae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2418b9ae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2418b9aef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2418b9aef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2418b9aef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f2418b9aef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Note to Teachers: This image is intended as a way to facilitate conversations with, and between, students on when and where to place traps. This image could also serve as a way to plan trap placement graphically.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2418b9ae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2418b9ae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f2418b9ae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f2418b9ae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2418b9ae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2418b9ae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2418b9aef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2418b9ae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2418b9ae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2418b9ae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2812c52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2812c52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motheducation.org" TargetMode="External"/><Relationship Id="rId4" Type="http://schemas.openxmlformats.org/officeDocument/2006/relationships/hyperlink" Target="mailto:news@motheducation.org" TargetMode="External"/><Relationship Id="rId5" Type="http://schemas.openxmlformats.org/officeDocument/2006/relationships/hyperlink" Target="https://creativecommons.org/licenses/by-nc-sa/4.0/" TargetMode="External"/><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ZlZ89RlAhX8"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39900" y="652775"/>
            <a:ext cx="8464200" cy="341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These materials were created with help from, and for the use of, teachers just like you!</a:t>
            </a:r>
            <a:endParaRPr b="1"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Similar resources can be found here: </a:t>
            </a:r>
            <a:r>
              <a:rPr lang="en" sz="1200" u="sng">
                <a:solidFill>
                  <a:srgbClr val="1155CC"/>
                </a:solidFill>
                <a:latin typeface="Open Sans"/>
                <a:ea typeface="Open Sans"/>
                <a:cs typeface="Open Sans"/>
                <a:sym typeface="Open Sans"/>
                <a:hlinkClick r:id="rId3">
                  <a:extLst>
                    <a:ext uri="{A12FA001-AC4F-418D-AE19-62706E023703}">
                      <ahyp:hlinkClr val="tx"/>
                    </a:ext>
                  </a:extLst>
                </a:hlinkClick>
              </a:rPr>
              <a:t>motheducation.org</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Please direct any questions regarding the materials or questions regarding MothEd to this email: </a:t>
            </a:r>
            <a:r>
              <a:rPr lang="en" sz="1200" u="sng">
                <a:solidFill>
                  <a:srgbClr val="1155CC"/>
                </a:solidFill>
                <a:latin typeface="Open Sans"/>
                <a:ea typeface="Open Sans"/>
                <a:cs typeface="Open Sans"/>
                <a:sym typeface="Open Sans"/>
                <a:hlinkClick r:id="rId4">
                  <a:extLst>
                    <a:ext uri="{A12FA001-AC4F-418D-AE19-62706E023703}">
                      <ahyp:hlinkClr val="tx"/>
                    </a:ext>
                  </a:extLst>
                </a:hlinkClick>
              </a:rPr>
              <a:t>news@motheducation.org</a:t>
            </a:r>
            <a:endParaRPr sz="1200">
              <a:latin typeface="Open Sans"/>
              <a:ea typeface="Open Sans"/>
              <a:cs typeface="Open Sans"/>
              <a:sym typeface="Open Sans"/>
            </a:endParaRPr>
          </a:p>
          <a:p>
            <a:pPr indent="0" lvl="0" marL="0" rtl="0" algn="l">
              <a:lnSpc>
                <a:spcPct val="115000"/>
              </a:lnSpc>
              <a:spcBef>
                <a:spcPts val="0"/>
              </a:spcBef>
              <a:spcAft>
                <a:spcPts val="0"/>
              </a:spcAft>
              <a:buNone/>
            </a:pPr>
            <a:r>
              <a:t/>
            </a:r>
            <a:endParaRPr b="1" sz="1200">
              <a:latin typeface="Open Sans"/>
              <a:ea typeface="Open Sans"/>
              <a:cs typeface="Open Sans"/>
              <a:sym typeface="Open Sans"/>
            </a:endParaRPr>
          </a:p>
          <a:p>
            <a:pPr indent="0" lvl="0" marL="0" rtl="0" algn="l">
              <a:lnSpc>
                <a:spcPct val="200000"/>
              </a:lnSpc>
              <a:spcBef>
                <a:spcPts val="0"/>
              </a:spcBef>
              <a:spcAft>
                <a:spcPts val="0"/>
              </a:spcAft>
              <a:buNone/>
            </a:pPr>
            <a:r>
              <a:t/>
            </a:r>
            <a:endParaRPr sz="1200">
              <a:latin typeface="Open Sans"/>
              <a:ea typeface="Open Sans"/>
              <a:cs typeface="Open Sans"/>
              <a:sym typeface="Open Sans"/>
            </a:endParaRPr>
          </a:p>
          <a:p>
            <a:pPr indent="0" lvl="0" marL="0" rtl="0" algn="l">
              <a:lnSpc>
                <a:spcPct val="200000"/>
              </a:lnSpc>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This material is adapted by MothEd, from original documents provided by Katelyn O’Brien, for use in classrooms. These materials are copyrighted under a </a:t>
            </a:r>
            <a:r>
              <a:rPr lang="en" sz="1200" u="sng">
                <a:solidFill>
                  <a:srgbClr val="1155CC"/>
                </a:solidFill>
                <a:latin typeface="Open Sans"/>
                <a:ea typeface="Open Sans"/>
                <a:cs typeface="Open Sans"/>
                <a:sym typeface="Open Sans"/>
                <a:hlinkClick r:id="rId5">
                  <a:extLst>
                    <a:ext uri="{A12FA001-AC4F-418D-AE19-62706E023703}">
                      <ahyp:hlinkClr val="tx"/>
                    </a:ext>
                  </a:extLst>
                </a:hlinkClick>
              </a:rPr>
              <a:t>Creative Commons Attribution-NonCommercial-ShareAlike 4.0 International License</a:t>
            </a:r>
            <a:r>
              <a:rPr lang="en" sz="1200">
                <a:latin typeface="Open Sans"/>
                <a:ea typeface="Open Sans"/>
                <a:cs typeface="Open Sans"/>
                <a:sym typeface="Open Sans"/>
              </a:rPr>
              <a:t>. Attribution should be given to MothEd and Katelyn O’Brien.</a:t>
            </a:r>
            <a:endParaRPr sz="1200">
              <a:latin typeface="Open Sans"/>
              <a:ea typeface="Open Sans"/>
              <a:cs typeface="Open Sans"/>
              <a:sym typeface="Open Sans"/>
            </a:endParaRPr>
          </a:p>
          <a:p>
            <a:pPr indent="0" lvl="0" marL="0" rtl="0" algn="l">
              <a:spcBef>
                <a:spcPts val="1200"/>
              </a:spcBef>
              <a:spcAft>
                <a:spcPts val="1200"/>
              </a:spcAft>
              <a:buNone/>
            </a:pPr>
            <a:r>
              <a:rPr lang="en" sz="1200">
                <a:latin typeface="Open Sans"/>
                <a:ea typeface="Open Sans"/>
                <a:cs typeface="Open Sans"/>
                <a:sym typeface="Open Sans"/>
              </a:rPr>
              <a:t>This material is created with support by the National Science Foundation under Grant No. 2100990. Any opinions, findings, and conclusions or recommendations expressed in this material are those of the author(s) and do not necessarily reflect the views of the National Science Foundation.</a:t>
            </a:r>
            <a:endParaRPr sz="1200">
              <a:latin typeface="Open Sans"/>
              <a:ea typeface="Open Sans"/>
              <a:cs typeface="Open Sans"/>
              <a:sym typeface="Open Sans"/>
            </a:endParaRPr>
          </a:p>
        </p:txBody>
      </p:sp>
      <p:pic>
        <p:nvPicPr>
          <p:cNvPr id="55" name="Google Shape;55;p13"/>
          <p:cNvPicPr preferRelativeResize="0"/>
          <p:nvPr/>
        </p:nvPicPr>
        <p:blipFill>
          <a:blip r:embed="rId6">
            <a:alphaModFix/>
          </a:blip>
          <a:stretch>
            <a:fillRect/>
          </a:stretch>
        </p:blipFill>
        <p:spPr>
          <a:xfrm>
            <a:off x="3471850" y="1583750"/>
            <a:ext cx="2200275" cy="7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2"/>
          <p:cNvPicPr preferRelativeResize="0"/>
          <p:nvPr/>
        </p:nvPicPr>
        <p:blipFill rotWithShape="1">
          <a:blip r:embed="rId3">
            <a:alphaModFix/>
          </a:blip>
          <a:srcRect b="20473" l="0" r="0" t="27589"/>
          <a:stretch/>
        </p:blipFill>
        <p:spPr>
          <a:xfrm>
            <a:off x="736900" y="957050"/>
            <a:ext cx="3497475" cy="3229401"/>
          </a:xfrm>
          <a:prstGeom prst="rect">
            <a:avLst/>
          </a:prstGeom>
          <a:noFill/>
          <a:ln cap="flat" cmpd="sng" w="28575">
            <a:solidFill>
              <a:schemeClr val="accent4"/>
            </a:solidFill>
            <a:prstDash val="solid"/>
            <a:round/>
            <a:headEnd len="sm" w="sm" type="none"/>
            <a:tailEnd len="sm" w="sm" type="none"/>
          </a:ln>
        </p:spPr>
      </p:pic>
      <p:pic>
        <p:nvPicPr>
          <p:cNvPr id="109" name="Google Shape;109;p22"/>
          <p:cNvPicPr preferRelativeResize="0"/>
          <p:nvPr/>
        </p:nvPicPr>
        <p:blipFill rotWithShape="1">
          <a:blip r:embed="rId4">
            <a:alphaModFix/>
          </a:blip>
          <a:srcRect b="10705" l="32715" r="19524" t="2752"/>
          <a:stretch/>
        </p:blipFill>
        <p:spPr>
          <a:xfrm>
            <a:off x="6134450" y="346050"/>
            <a:ext cx="1840325" cy="4451399"/>
          </a:xfrm>
          <a:prstGeom prst="rect">
            <a:avLst/>
          </a:prstGeom>
          <a:noFill/>
          <a:ln cap="flat" cmpd="sng" w="28575">
            <a:solidFill>
              <a:schemeClr val="accent4"/>
            </a:solidFill>
            <a:prstDash val="solid"/>
            <a:round/>
            <a:headEnd len="sm" w="sm" type="none"/>
            <a:tailEnd len="sm" w="sm" type="none"/>
          </a:ln>
        </p:spPr>
      </p:pic>
      <p:cxnSp>
        <p:nvCxnSpPr>
          <p:cNvPr id="110" name="Google Shape;110;p22"/>
          <p:cNvCxnSpPr>
            <a:stCxn id="108" idx="3"/>
            <a:endCxn id="109" idx="1"/>
          </p:cNvCxnSpPr>
          <p:nvPr/>
        </p:nvCxnSpPr>
        <p:spPr>
          <a:xfrm>
            <a:off x="4234375" y="2571750"/>
            <a:ext cx="1900200" cy="0"/>
          </a:xfrm>
          <a:prstGeom prst="straightConnector1">
            <a:avLst/>
          </a:prstGeom>
          <a:noFill/>
          <a:ln cap="flat" cmpd="sng" w="76200">
            <a:solidFill>
              <a:schemeClr val="dk1"/>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Cutting the Bottles</a:t>
            </a:r>
            <a:endParaRPr/>
          </a:p>
        </p:txBody>
      </p:sp>
      <p:sp>
        <p:nvSpPr>
          <p:cNvPr id="116" name="Google Shape;116;p23"/>
          <p:cNvSpPr txBox="1"/>
          <p:nvPr>
            <p:ph idx="1" type="body"/>
          </p:nvPr>
        </p:nvSpPr>
        <p:spPr>
          <a:xfrm>
            <a:off x="311700" y="115247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1:</a:t>
            </a:r>
            <a:endParaRPr b="1"/>
          </a:p>
        </p:txBody>
      </p:sp>
      <p:pic>
        <p:nvPicPr>
          <p:cNvPr id="117" name="Google Shape;117;p23"/>
          <p:cNvPicPr preferRelativeResize="0"/>
          <p:nvPr/>
        </p:nvPicPr>
        <p:blipFill>
          <a:blip r:embed="rId3">
            <a:alphaModFix/>
          </a:blip>
          <a:stretch>
            <a:fillRect/>
          </a:stretch>
        </p:blipFill>
        <p:spPr>
          <a:xfrm>
            <a:off x="5304550" y="1829600"/>
            <a:ext cx="3239700" cy="2188775"/>
          </a:xfrm>
          <a:prstGeom prst="rect">
            <a:avLst/>
          </a:prstGeom>
          <a:noFill/>
          <a:ln>
            <a:noFill/>
          </a:ln>
        </p:spPr>
      </p:pic>
      <p:sp>
        <p:nvSpPr>
          <p:cNvPr id="118" name="Google Shape;118;p23"/>
          <p:cNvSpPr txBox="1"/>
          <p:nvPr/>
        </p:nvSpPr>
        <p:spPr>
          <a:xfrm>
            <a:off x="733775" y="1984725"/>
            <a:ext cx="3711000" cy="2188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Open Sans"/>
                <a:ea typeface="Open Sans"/>
                <a:cs typeface="Open Sans"/>
                <a:sym typeface="Open Sans"/>
              </a:rPr>
              <a:t>On the first bottle, cut along the neck of the bottle and above the label (on the red lines)</a:t>
            </a:r>
            <a:endParaRPr sz="1300">
              <a:solidFill>
                <a:schemeClr val="dk1"/>
              </a:solidFill>
              <a:latin typeface="Open Sans"/>
              <a:ea typeface="Open Sans"/>
              <a:cs typeface="Open Sans"/>
              <a:sym typeface="Open Sans"/>
            </a:endParaRPr>
          </a:p>
          <a:p>
            <a:pPr indent="-311150" lvl="1" marL="914400" rtl="0" algn="l">
              <a:lnSpc>
                <a:spcPct val="150000"/>
              </a:lnSpc>
              <a:spcBef>
                <a:spcPts val="1200"/>
              </a:spcBef>
              <a:spcAft>
                <a:spcPts val="0"/>
              </a:spcAft>
              <a:buClr>
                <a:schemeClr val="dk1"/>
              </a:buClr>
              <a:buSzPts val="1300"/>
              <a:buFont typeface="Open Sans"/>
              <a:buAutoNum type="alphaLcPeriod"/>
            </a:pPr>
            <a:r>
              <a:rPr lang="en" sz="1300">
                <a:solidFill>
                  <a:schemeClr val="dk1"/>
                </a:solidFill>
                <a:latin typeface="Open Sans"/>
                <a:ea typeface="Open Sans"/>
                <a:cs typeface="Open Sans"/>
                <a:sym typeface="Open Sans"/>
              </a:rPr>
              <a:t>The top curved piece will become the funnel</a:t>
            </a:r>
            <a:endParaRPr sz="1300">
              <a:solidFill>
                <a:schemeClr val="dk1"/>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1"/>
              </a:buClr>
              <a:buSzPts val="1300"/>
              <a:buFont typeface="Open Sans"/>
              <a:buAutoNum type="alphaLcPeriod"/>
            </a:pPr>
            <a:r>
              <a:rPr lang="en" sz="1300">
                <a:solidFill>
                  <a:schemeClr val="dk1"/>
                </a:solidFill>
                <a:latin typeface="Open Sans"/>
                <a:ea typeface="Open Sans"/>
                <a:cs typeface="Open Sans"/>
                <a:sym typeface="Open Sans"/>
              </a:rPr>
              <a:t>The bottom portion will become the collection bucket</a:t>
            </a:r>
            <a:endParaRPr sz="20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2:</a:t>
            </a:r>
            <a:endParaRPr b="1"/>
          </a:p>
        </p:txBody>
      </p:sp>
      <p:sp>
        <p:nvSpPr>
          <p:cNvPr id="124" name="Google Shape;124;p24"/>
          <p:cNvSpPr txBox="1"/>
          <p:nvPr/>
        </p:nvSpPr>
        <p:spPr>
          <a:xfrm>
            <a:off x="614950" y="1477363"/>
            <a:ext cx="3711000" cy="2188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Open Sans"/>
                <a:ea typeface="Open Sans"/>
                <a:cs typeface="Open Sans"/>
                <a:sym typeface="Open Sans"/>
              </a:rPr>
              <a:t>On the second bottle, cut along both ends of the label area</a:t>
            </a:r>
            <a:endParaRPr sz="1300">
              <a:solidFill>
                <a:schemeClr val="dk1"/>
              </a:solidFill>
              <a:latin typeface="Open Sans"/>
              <a:ea typeface="Open Sans"/>
              <a:cs typeface="Open Sans"/>
              <a:sym typeface="Open Sans"/>
            </a:endParaRPr>
          </a:p>
          <a:p>
            <a:pPr indent="-311150" lvl="1" marL="914400" rtl="0" algn="l">
              <a:lnSpc>
                <a:spcPct val="150000"/>
              </a:lnSpc>
              <a:spcBef>
                <a:spcPts val="1200"/>
              </a:spcBef>
              <a:spcAft>
                <a:spcPts val="0"/>
              </a:spcAft>
              <a:buClr>
                <a:schemeClr val="dk1"/>
              </a:buClr>
              <a:buSzPts val="1300"/>
              <a:buFont typeface="Open Sans"/>
              <a:buAutoNum type="alphaLcPeriod"/>
            </a:pPr>
            <a:r>
              <a:rPr lang="en" sz="1300">
                <a:solidFill>
                  <a:schemeClr val="dk1"/>
                </a:solidFill>
                <a:latin typeface="Open Sans"/>
                <a:ea typeface="Open Sans"/>
                <a:cs typeface="Open Sans"/>
                <a:sym typeface="Open Sans"/>
              </a:rPr>
              <a:t>The middle of the bottle will become the panels</a:t>
            </a:r>
            <a:endParaRPr sz="1300">
              <a:solidFill>
                <a:schemeClr val="dk1"/>
              </a:solidFill>
              <a:latin typeface="Open Sans"/>
              <a:ea typeface="Open Sans"/>
              <a:cs typeface="Open Sans"/>
              <a:sym typeface="Open Sans"/>
            </a:endParaRPr>
          </a:p>
          <a:p>
            <a:pPr indent="-311150" lvl="1" marL="914400" rtl="0" algn="l">
              <a:lnSpc>
                <a:spcPct val="150000"/>
              </a:lnSpc>
              <a:spcBef>
                <a:spcPts val="0"/>
              </a:spcBef>
              <a:spcAft>
                <a:spcPts val="0"/>
              </a:spcAft>
              <a:buClr>
                <a:schemeClr val="dk1"/>
              </a:buClr>
              <a:buSzPts val="1300"/>
              <a:buFont typeface="Open Sans"/>
              <a:buAutoNum type="alphaLcPeriod"/>
            </a:pPr>
            <a:r>
              <a:rPr lang="en" sz="1300">
                <a:solidFill>
                  <a:schemeClr val="dk1"/>
                </a:solidFill>
                <a:latin typeface="Open Sans"/>
                <a:ea typeface="Open Sans"/>
                <a:cs typeface="Open Sans"/>
                <a:sym typeface="Open Sans"/>
              </a:rPr>
              <a:t>The bottom of the bottle will become the lid</a:t>
            </a:r>
            <a:endParaRPr sz="1500">
              <a:solidFill>
                <a:schemeClr val="dk1"/>
              </a:solidFill>
              <a:latin typeface="Open Sans"/>
              <a:ea typeface="Open Sans"/>
              <a:cs typeface="Open Sans"/>
              <a:sym typeface="Open Sans"/>
            </a:endParaRPr>
          </a:p>
        </p:txBody>
      </p:sp>
      <p:pic>
        <p:nvPicPr>
          <p:cNvPr id="125" name="Google Shape;125;p24"/>
          <p:cNvPicPr preferRelativeResize="0"/>
          <p:nvPr/>
        </p:nvPicPr>
        <p:blipFill>
          <a:blip r:embed="rId3">
            <a:alphaModFix/>
          </a:blip>
          <a:stretch>
            <a:fillRect/>
          </a:stretch>
        </p:blipFill>
        <p:spPr>
          <a:xfrm>
            <a:off x="5136825" y="1387900"/>
            <a:ext cx="3417350" cy="236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Constructing the Panels</a:t>
            </a:r>
            <a:endParaRPr/>
          </a:p>
        </p:txBody>
      </p:sp>
      <p:sp>
        <p:nvSpPr>
          <p:cNvPr id="131" name="Google Shape;131;p25"/>
          <p:cNvSpPr txBox="1"/>
          <p:nvPr>
            <p:ph idx="1" type="body"/>
          </p:nvPr>
        </p:nvSpPr>
        <p:spPr>
          <a:xfrm>
            <a:off x="311700" y="1152475"/>
            <a:ext cx="1058100" cy="399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a:t>STEP 3:</a:t>
            </a:r>
            <a:endParaRPr b="1"/>
          </a:p>
        </p:txBody>
      </p:sp>
      <p:pic>
        <p:nvPicPr>
          <p:cNvPr id="132" name="Google Shape;132;p25"/>
          <p:cNvPicPr preferRelativeResize="0"/>
          <p:nvPr/>
        </p:nvPicPr>
        <p:blipFill>
          <a:blip r:embed="rId3">
            <a:alphaModFix/>
          </a:blip>
          <a:stretch>
            <a:fillRect/>
          </a:stretch>
        </p:blipFill>
        <p:spPr>
          <a:xfrm>
            <a:off x="5114225" y="1974063"/>
            <a:ext cx="3495675" cy="1838325"/>
          </a:xfrm>
          <a:prstGeom prst="rect">
            <a:avLst/>
          </a:prstGeom>
          <a:noFill/>
          <a:ln>
            <a:noFill/>
          </a:ln>
        </p:spPr>
      </p:pic>
      <p:sp>
        <p:nvSpPr>
          <p:cNvPr id="133" name="Google Shape;133;p25"/>
          <p:cNvSpPr txBox="1"/>
          <p:nvPr/>
        </p:nvSpPr>
        <p:spPr>
          <a:xfrm>
            <a:off x="915475" y="1935775"/>
            <a:ext cx="3738900" cy="19149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Open Sans"/>
                <a:ea typeface="Open Sans"/>
                <a:cs typeface="Open Sans"/>
                <a:sym typeface="Open Sans"/>
              </a:rPr>
              <a:t>Taking the middle of the second bottle, cut across the piece to open the bottle up.</a:t>
            </a:r>
            <a:endParaRPr sz="13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4:</a:t>
            </a:r>
            <a:endParaRPr b="1"/>
          </a:p>
        </p:txBody>
      </p:sp>
      <p:sp>
        <p:nvSpPr>
          <p:cNvPr id="139" name="Google Shape;139;p26"/>
          <p:cNvSpPr txBox="1"/>
          <p:nvPr/>
        </p:nvSpPr>
        <p:spPr>
          <a:xfrm>
            <a:off x="614950" y="1477363"/>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Cut the panel of plastic into 3 pieces of the same size</a:t>
            </a:r>
            <a:endParaRPr sz="1500">
              <a:solidFill>
                <a:schemeClr val="dk1"/>
              </a:solidFill>
              <a:latin typeface="Open Sans"/>
              <a:ea typeface="Open Sans"/>
              <a:cs typeface="Open Sans"/>
              <a:sym typeface="Open Sans"/>
            </a:endParaRPr>
          </a:p>
        </p:txBody>
      </p:sp>
      <p:pic>
        <p:nvPicPr>
          <p:cNvPr id="140" name="Google Shape;140;p26"/>
          <p:cNvPicPr preferRelativeResize="0"/>
          <p:nvPr/>
        </p:nvPicPr>
        <p:blipFill>
          <a:blip r:embed="rId3">
            <a:alphaModFix/>
          </a:blip>
          <a:stretch>
            <a:fillRect/>
          </a:stretch>
        </p:blipFill>
        <p:spPr>
          <a:xfrm>
            <a:off x="4890675" y="1652613"/>
            <a:ext cx="3495675" cy="183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5:</a:t>
            </a:r>
            <a:endParaRPr b="1"/>
          </a:p>
        </p:txBody>
      </p:sp>
      <p:sp>
        <p:nvSpPr>
          <p:cNvPr id="146" name="Google Shape;146;p27"/>
          <p:cNvSpPr txBox="1"/>
          <p:nvPr/>
        </p:nvSpPr>
        <p:spPr>
          <a:xfrm>
            <a:off x="614950" y="1477363"/>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Line up the 3 pieces of plastic in a triangle-like shape and tape the sides to keep the panels together</a:t>
            </a:r>
            <a:endParaRPr sz="1500">
              <a:solidFill>
                <a:schemeClr val="dk1"/>
              </a:solidFill>
              <a:latin typeface="Open Sans"/>
              <a:ea typeface="Open Sans"/>
              <a:cs typeface="Open Sans"/>
              <a:sym typeface="Open Sans"/>
            </a:endParaRPr>
          </a:p>
        </p:txBody>
      </p:sp>
      <p:pic>
        <p:nvPicPr>
          <p:cNvPr id="147" name="Google Shape;147;p27"/>
          <p:cNvPicPr preferRelativeResize="0"/>
          <p:nvPr/>
        </p:nvPicPr>
        <p:blipFill>
          <a:blip r:embed="rId3">
            <a:alphaModFix/>
          </a:blip>
          <a:stretch>
            <a:fillRect/>
          </a:stretch>
        </p:blipFill>
        <p:spPr>
          <a:xfrm>
            <a:off x="5177200" y="1652613"/>
            <a:ext cx="3495675" cy="183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Attaching the Funnel</a:t>
            </a:r>
            <a:endParaRPr/>
          </a:p>
        </p:txBody>
      </p:sp>
      <p:sp>
        <p:nvSpPr>
          <p:cNvPr id="153" name="Google Shape;153;p28"/>
          <p:cNvSpPr txBox="1"/>
          <p:nvPr>
            <p:ph idx="1" type="body"/>
          </p:nvPr>
        </p:nvSpPr>
        <p:spPr>
          <a:xfrm>
            <a:off x="311700" y="115247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6:</a:t>
            </a:r>
            <a:endParaRPr b="1"/>
          </a:p>
        </p:txBody>
      </p:sp>
      <p:sp>
        <p:nvSpPr>
          <p:cNvPr id="154" name="Google Shape;154;p28"/>
          <p:cNvSpPr txBox="1"/>
          <p:nvPr/>
        </p:nvSpPr>
        <p:spPr>
          <a:xfrm>
            <a:off x="733775" y="1773525"/>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Using the hole puncher, punch a hole in each bottom corner of the panes AND three evenly spaced holes at the top of the curved piece from the first bottle.</a:t>
            </a:r>
            <a:endParaRPr sz="1300">
              <a:solidFill>
                <a:schemeClr val="dk1"/>
              </a:solidFill>
              <a:latin typeface="Open Sans"/>
              <a:ea typeface="Open Sans"/>
              <a:cs typeface="Open Sans"/>
              <a:sym typeface="Open Sans"/>
            </a:endParaRPr>
          </a:p>
        </p:txBody>
      </p:sp>
      <p:pic>
        <p:nvPicPr>
          <p:cNvPr id="155" name="Google Shape;155;p28"/>
          <p:cNvPicPr preferRelativeResize="0"/>
          <p:nvPr/>
        </p:nvPicPr>
        <p:blipFill>
          <a:blip r:embed="rId3">
            <a:alphaModFix/>
          </a:blip>
          <a:stretch>
            <a:fillRect/>
          </a:stretch>
        </p:blipFill>
        <p:spPr>
          <a:xfrm>
            <a:off x="6218500" y="1763025"/>
            <a:ext cx="1952625" cy="220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7:</a:t>
            </a:r>
            <a:endParaRPr b="1"/>
          </a:p>
        </p:txBody>
      </p:sp>
      <p:sp>
        <p:nvSpPr>
          <p:cNvPr id="161" name="Google Shape;161;p29"/>
          <p:cNvSpPr txBox="1"/>
          <p:nvPr/>
        </p:nvSpPr>
        <p:spPr>
          <a:xfrm>
            <a:off x="685750" y="1234749"/>
            <a:ext cx="3711000" cy="20793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Open Sans"/>
                <a:ea typeface="Open Sans"/>
                <a:cs typeface="Open Sans"/>
                <a:sym typeface="Open Sans"/>
              </a:rPr>
              <a:t>Use twist ties to connect the three corners of the panels (on top) to the funnel (on bottom).</a:t>
            </a:r>
            <a:endParaRPr sz="1300">
              <a:solidFill>
                <a:schemeClr val="dk1"/>
              </a:solidFill>
              <a:latin typeface="Open Sans"/>
              <a:ea typeface="Open Sans"/>
              <a:cs typeface="Open Sans"/>
              <a:sym typeface="Open Sans"/>
            </a:endParaRPr>
          </a:p>
          <a:p>
            <a:pPr indent="0" lvl="0" marL="0" rtl="0" algn="l">
              <a:lnSpc>
                <a:spcPct val="150000"/>
              </a:lnSpc>
              <a:spcBef>
                <a:spcPts val="1200"/>
              </a:spcBef>
              <a:spcAft>
                <a:spcPts val="0"/>
              </a:spcAft>
              <a:buNone/>
            </a:pPr>
            <a:r>
              <a:rPr lang="en" sz="1300">
                <a:solidFill>
                  <a:schemeClr val="dk1"/>
                </a:solidFill>
                <a:latin typeface="Open Sans"/>
                <a:ea typeface="Open Sans"/>
                <a:cs typeface="Open Sans"/>
                <a:sym typeface="Open Sans"/>
              </a:rPr>
              <a:t>You should only need 3 twist ties for this.</a:t>
            </a:r>
            <a:endParaRPr sz="1300">
              <a:solidFill>
                <a:schemeClr val="dk1"/>
              </a:solidFill>
              <a:latin typeface="Open Sans"/>
              <a:ea typeface="Open Sans"/>
              <a:cs typeface="Open Sans"/>
              <a:sym typeface="Open Sans"/>
            </a:endParaRPr>
          </a:p>
          <a:p>
            <a:pPr indent="0" lvl="0" marL="0" rtl="0" algn="l">
              <a:lnSpc>
                <a:spcPct val="150000"/>
              </a:lnSpc>
              <a:spcBef>
                <a:spcPts val="1200"/>
              </a:spcBef>
              <a:spcAft>
                <a:spcPts val="1200"/>
              </a:spcAft>
              <a:buNone/>
            </a:pPr>
            <a:r>
              <a:t/>
            </a:r>
            <a:endParaRPr sz="1300">
              <a:solidFill>
                <a:schemeClr val="dk1"/>
              </a:solidFill>
              <a:latin typeface="Open Sans"/>
              <a:ea typeface="Open Sans"/>
              <a:cs typeface="Open Sans"/>
              <a:sym typeface="Open Sans"/>
            </a:endParaRPr>
          </a:p>
        </p:txBody>
      </p:sp>
      <p:pic>
        <p:nvPicPr>
          <p:cNvPr id="162" name="Google Shape;162;p29"/>
          <p:cNvPicPr preferRelativeResize="0"/>
          <p:nvPr/>
        </p:nvPicPr>
        <p:blipFill rotWithShape="1">
          <a:blip r:embed="rId3">
            <a:alphaModFix/>
          </a:blip>
          <a:srcRect b="45827" l="0" r="42146" t="15233"/>
          <a:stretch/>
        </p:blipFill>
        <p:spPr>
          <a:xfrm>
            <a:off x="5230025" y="629200"/>
            <a:ext cx="3519450" cy="3885150"/>
          </a:xfrm>
          <a:prstGeom prst="rect">
            <a:avLst/>
          </a:prstGeom>
          <a:noFill/>
          <a:ln>
            <a:noFill/>
          </a:ln>
        </p:spPr>
      </p:pic>
      <p:sp>
        <p:nvSpPr>
          <p:cNvPr id="163" name="Google Shape;163;p29"/>
          <p:cNvSpPr/>
          <p:nvPr/>
        </p:nvSpPr>
        <p:spPr>
          <a:xfrm>
            <a:off x="7133167" y="3788873"/>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9"/>
          <p:cNvSpPr/>
          <p:nvPr/>
        </p:nvSpPr>
        <p:spPr>
          <a:xfrm>
            <a:off x="5848250" y="3529976"/>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9"/>
          <p:cNvSpPr/>
          <p:nvPr/>
        </p:nvSpPr>
        <p:spPr>
          <a:xfrm>
            <a:off x="8417413" y="3529976"/>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a:off x="7916546" y="2063254"/>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9"/>
          <p:cNvSpPr/>
          <p:nvPr/>
        </p:nvSpPr>
        <p:spPr>
          <a:xfrm>
            <a:off x="6336320" y="2063254"/>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9"/>
          <p:cNvSpPr/>
          <p:nvPr/>
        </p:nvSpPr>
        <p:spPr>
          <a:xfrm>
            <a:off x="7250853" y="2348569"/>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9"/>
          <p:cNvSpPr/>
          <p:nvPr/>
        </p:nvSpPr>
        <p:spPr>
          <a:xfrm>
            <a:off x="6986168" y="2348569"/>
            <a:ext cx="203700" cy="223200"/>
          </a:xfrm>
          <a:prstGeom prst="ellipse">
            <a:avLst/>
          </a:pr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0" name="Google Shape;170;p29"/>
          <p:cNvCxnSpPr>
            <a:stCxn id="169" idx="6"/>
            <a:endCxn id="163" idx="0"/>
          </p:cNvCxnSpPr>
          <p:nvPr/>
        </p:nvCxnSpPr>
        <p:spPr>
          <a:xfrm>
            <a:off x="7189868" y="2460169"/>
            <a:ext cx="45000" cy="1328700"/>
          </a:xfrm>
          <a:prstGeom prst="straightConnector1">
            <a:avLst/>
          </a:prstGeom>
          <a:noFill/>
          <a:ln cap="flat" cmpd="sng" w="38100">
            <a:solidFill>
              <a:schemeClr val="accent4"/>
            </a:solidFill>
            <a:prstDash val="dash"/>
            <a:round/>
            <a:headEnd len="sm" w="sm" type="none"/>
            <a:tailEnd len="sm" w="sm" type="none"/>
          </a:ln>
        </p:spPr>
      </p:cxnSp>
      <p:cxnSp>
        <p:nvCxnSpPr>
          <p:cNvPr id="171" name="Google Shape;171;p29"/>
          <p:cNvCxnSpPr>
            <a:stCxn id="166" idx="5"/>
          </p:cNvCxnSpPr>
          <p:nvPr/>
        </p:nvCxnSpPr>
        <p:spPr>
          <a:xfrm>
            <a:off x="8090415" y="2253767"/>
            <a:ext cx="451500" cy="1304100"/>
          </a:xfrm>
          <a:prstGeom prst="straightConnector1">
            <a:avLst/>
          </a:prstGeom>
          <a:noFill/>
          <a:ln cap="flat" cmpd="sng" w="38100">
            <a:solidFill>
              <a:schemeClr val="accent4"/>
            </a:solidFill>
            <a:prstDash val="dash"/>
            <a:round/>
            <a:headEnd len="sm" w="sm" type="none"/>
            <a:tailEnd len="sm" w="sm" type="none"/>
          </a:ln>
        </p:spPr>
      </p:cxnSp>
      <p:cxnSp>
        <p:nvCxnSpPr>
          <p:cNvPr id="172" name="Google Shape;172;p29"/>
          <p:cNvCxnSpPr>
            <a:stCxn id="167" idx="2"/>
          </p:cNvCxnSpPr>
          <p:nvPr/>
        </p:nvCxnSpPr>
        <p:spPr>
          <a:xfrm flipH="1">
            <a:off x="5931020" y="2174854"/>
            <a:ext cx="405300" cy="1383000"/>
          </a:xfrm>
          <a:prstGeom prst="straightConnector1">
            <a:avLst/>
          </a:prstGeom>
          <a:noFill/>
          <a:ln cap="flat" cmpd="sng" w="38100">
            <a:solidFill>
              <a:schemeClr val="accent4"/>
            </a:solidFill>
            <a:prstDash val="dash"/>
            <a:round/>
            <a:headEnd len="sm" w="sm" type="none"/>
            <a:tailEnd len="sm" w="sm" type="none"/>
          </a:ln>
        </p:spPr>
      </p:cxnSp>
      <p:pic>
        <p:nvPicPr>
          <p:cNvPr id="173" name="Google Shape;173;p29"/>
          <p:cNvPicPr preferRelativeResize="0"/>
          <p:nvPr/>
        </p:nvPicPr>
        <p:blipFill rotWithShape="1">
          <a:blip r:embed="rId4">
            <a:alphaModFix/>
          </a:blip>
          <a:srcRect b="0" l="0" r="0" t="0"/>
          <a:stretch/>
        </p:blipFill>
        <p:spPr>
          <a:xfrm>
            <a:off x="1358113" y="3085950"/>
            <a:ext cx="2224665" cy="865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7:</a:t>
            </a:r>
            <a:endParaRPr b="1"/>
          </a:p>
        </p:txBody>
      </p:sp>
      <p:sp>
        <p:nvSpPr>
          <p:cNvPr id="179" name="Google Shape;179;p30"/>
          <p:cNvSpPr txBox="1"/>
          <p:nvPr/>
        </p:nvSpPr>
        <p:spPr>
          <a:xfrm>
            <a:off x="614950" y="1477363"/>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The panes should be firmly attached to the funnel</a:t>
            </a:r>
            <a:endParaRPr sz="1500">
              <a:solidFill>
                <a:schemeClr val="dk1"/>
              </a:solidFill>
              <a:latin typeface="Open Sans"/>
              <a:ea typeface="Open Sans"/>
              <a:cs typeface="Open Sans"/>
              <a:sym typeface="Open Sans"/>
            </a:endParaRPr>
          </a:p>
        </p:txBody>
      </p:sp>
      <p:pic>
        <p:nvPicPr>
          <p:cNvPr id="180" name="Google Shape;180;p30"/>
          <p:cNvPicPr preferRelativeResize="0"/>
          <p:nvPr/>
        </p:nvPicPr>
        <p:blipFill>
          <a:blip r:embed="rId3">
            <a:alphaModFix/>
          </a:blip>
          <a:stretch>
            <a:fillRect/>
          </a:stretch>
        </p:blipFill>
        <p:spPr>
          <a:xfrm>
            <a:off x="5143525" y="1238925"/>
            <a:ext cx="3214525" cy="266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Attaching the Lid</a:t>
            </a:r>
            <a:endParaRPr/>
          </a:p>
        </p:txBody>
      </p:sp>
      <p:sp>
        <p:nvSpPr>
          <p:cNvPr id="186" name="Google Shape;186;p31"/>
          <p:cNvSpPr txBox="1"/>
          <p:nvPr>
            <p:ph idx="1" type="body"/>
          </p:nvPr>
        </p:nvSpPr>
        <p:spPr>
          <a:xfrm>
            <a:off x="311700" y="115247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8:</a:t>
            </a:r>
            <a:endParaRPr b="1"/>
          </a:p>
        </p:txBody>
      </p:sp>
      <p:sp>
        <p:nvSpPr>
          <p:cNvPr id="187" name="Google Shape;187;p31"/>
          <p:cNvSpPr txBox="1"/>
          <p:nvPr/>
        </p:nvSpPr>
        <p:spPr>
          <a:xfrm>
            <a:off x="733775" y="1773525"/>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Punch three evenly spaced holes in the bottom piece from the second bottle.</a:t>
            </a:r>
            <a:endParaRPr sz="1300">
              <a:solidFill>
                <a:schemeClr val="dk1"/>
              </a:solidFill>
              <a:latin typeface="Open Sans"/>
              <a:ea typeface="Open Sans"/>
              <a:cs typeface="Open Sans"/>
              <a:sym typeface="Open Sans"/>
            </a:endParaRPr>
          </a:p>
        </p:txBody>
      </p:sp>
      <p:pic>
        <p:nvPicPr>
          <p:cNvPr id="188" name="Google Shape;188;p31"/>
          <p:cNvPicPr preferRelativeResize="0"/>
          <p:nvPr/>
        </p:nvPicPr>
        <p:blipFill>
          <a:blip r:embed="rId3">
            <a:alphaModFix/>
          </a:blip>
          <a:stretch>
            <a:fillRect/>
          </a:stretch>
        </p:blipFill>
        <p:spPr>
          <a:xfrm>
            <a:off x="5212750" y="1698775"/>
            <a:ext cx="3079825" cy="210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587025"/>
            <a:ext cx="8520600" cy="3981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1200"/>
              <a:t>This slideshow serves as a brief guide to trapping; covering step-by-step instructions on building a trap, along with guidance on when and where to place it. </a:t>
            </a:r>
            <a:endParaRPr sz="1200"/>
          </a:p>
          <a:p>
            <a:pPr indent="0" lvl="0" marL="0" rtl="0" algn="ctr">
              <a:spcBef>
                <a:spcPts val="1200"/>
              </a:spcBef>
              <a:spcAft>
                <a:spcPts val="0"/>
              </a:spcAft>
              <a:buNone/>
            </a:pPr>
            <a:r>
              <a:rPr lang="en" sz="1200"/>
              <a:t>This is a flexible resource designed to be customized and tailored to your classroom needs. Feel free to remove this slide and modify the presentation as you see fit.</a:t>
            </a:r>
            <a:endParaRPr sz="1200"/>
          </a:p>
          <a:p>
            <a:pPr indent="0" lvl="0" marL="0" rtl="0" algn="ctr">
              <a:spcBef>
                <a:spcPts val="1200"/>
              </a:spcBef>
              <a:spcAft>
                <a:spcPts val="1200"/>
              </a:spcAft>
              <a:buNone/>
            </a:pPr>
            <a:r>
              <a:rPr lang="en" sz="1200"/>
              <a:t>Happy trapping!</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idx="1" type="body"/>
          </p:nvPr>
        </p:nvSpPr>
        <p:spPr>
          <a:xfrm>
            <a:off x="311700" y="64932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9:</a:t>
            </a:r>
            <a:endParaRPr b="1"/>
          </a:p>
        </p:txBody>
      </p:sp>
      <p:sp>
        <p:nvSpPr>
          <p:cNvPr id="194" name="Google Shape;194;p32"/>
          <p:cNvSpPr txBox="1"/>
          <p:nvPr/>
        </p:nvSpPr>
        <p:spPr>
          <a:xfrm>
            <a:off x="614950" y="1477363"/>
            <a:ext cx="37110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1200"/>
              </a:spcAft>
              <a:buNone/>
            </a:pPr>
            <a:r>
              <a:rPr lang="en" sz="1300">
                <a:solidFill>
                  <a:schemeClr val="dk1"/>
                </a:solidFill>
                <a:latin typeface="Open Sans"/>
                <a:ea typeface="Open Sans"/>
                <a:cs typeface="Open Sans"/>
                <a:sym typeface="Open Sans"/>
              </a:rPr>
              <a:t>Attach the lid to the top of the panes by threading the strings through the holes in both the lid and the panes.</a:t>
            </a:r>
            <a:endParaRPr sz="1500">
              <a:solidFill>
                <a:schemeClr val="dk1"/>
              </a:solidFill>
              <a:latin typeface="Open Sans"/>
              <a:ea typeface="Open Sans"/>
              <a:cs typeface="Open Sans"/>
              <a:sym typeface="Open Sans"/>
            </a:endParaRPr>
          </a:p>
        </p:txBody>
      </p:sp>
      <p:pic>
        <p:nvPicPr>
          <p:cNvPr id="195" name="Google Shape;195;p32"/>
          <p:cNvPicPr preferRelativeResize="0"/>
          <p:nvPr/>
        </p:nvPicPr>
        <p:blipFill>
          <a:blip r:embed="rId3">
            <a:alphaModFix/>
          </a:blip>
          <a:stretch>
            <a:fillRect/>
          </a:stretch>
        </p:blipFill>
        <p:spPr>
          <a:xfrm>
            <a:off x="5170850" y="810050"/>
            <a:ext cx="2920525" cy="339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Attaching the Lights</a:t>
            </a:r>
            <a:endParaRPr/>
          </a:p>
        </p:txBody>
      </p:sp>
      <p:sp>
        <p:nvSpPr>
          <p:cNvPr id="201" name="Google Shape;201;p33"/>
          <p:cNvSpPr txBox="1"/>
          <p:nvPr>
            <p:ph idx="1" type="body"/>
          </p:nvPr>
        </p:nvSpPr>
        <p:spPr>
          <a:xfrm>
            <a:off x="311700" y="115247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10:</a:t>
            </a:r>
            <a:endParaRPr b="1"/>
          </a:p>
        </p:txBody>
      </p:sp>
      <p:sp>
        <p:nvSpPr>
          <p:cNvPr id="202" name="Google Shape;202;p33"/>
          <p:cNvSpPr txBox="1"/>
          <p:nvPr/>
        </p:nvSpPr>
        <p:spPr>
          <a:xfrm>
            <a:off x="346050" y="1904400"/>
            <a:ext cx="5780400" cy="1334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300">
                <a:solidFill>
                  <a:schemeClr val="dk1"/>
                </a:solidFill>
                <a:latin typeface="Open Sans"/>
                <a:ea typeface="Open Sans"/>
                <a:cs typeface="Open Sans"/>
                <a:sym typeface="Open Sans"/>
              </a:rPr>
              <a:t>Attach the LED Keychain light to a pane, pointed inwards, using clear packing tape.</a:t>
            </a:r>
            <a:endParaRPr sz="1500">
              <a:solidFill>
                <a:schemeClr val="dk1"/>
              </a:solidFill>
              <a:latin typeface="Open Sans"/>
              <a:ea typeface="Open Sans"/>
              <a:cs typeface="Open Sans"/>
              <a:sym typeface="Open Sans"/>
            </a:endParaRPr>
          </a:p>
        </p:txBody>
      </p:sp>
      <p:pic>
        <p:nvPicPr>
          <p:cNvPr id="203" name="Google Shape;203;p33"/>
          <p:cNvPicPr preferRelativeResize="0"/>
          <p:nvPr/>
        </p:nvPicPr>
        <p:blipFill rotWithShape="1">
          <a:blip r:embed="rId3">
            <a:alphaModFix/>
          </a:blip>
          <a:srcRect b="27982" l="41287" r="38303" t="50611"/>
          <a:stretch/>
        </p:blipFill>
        <p:spPr>
          <a:xfrm>
            <a:off x="6228850" y="1245800"/>
            <a:ext cx="2064981" cy="2891024"/>
          </a:xfrm>
          <a:prstGeom prst="rect">
            <a:avLst/>
          </a:prstGeom>
          <a:noFill/>
          <a:ln cap="flat" cmpd="sng" w="28575">
            <a:solidFill>
              <a:schemeClr val="accent4"/>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Assembly</a:t>
            </a:r>
            <a:endParaRPr/>
          </a:p>
        </p:txBody>
      </p:sp>
      <p:sp>
        <p:nvSpPr>
          <p:cNvPr id="209" name="Google Shape;209;p34"/>
          <p:cNvSpPr txBox="1"/>
          <p:nvPr>
            <p:ph idx="1" type="body"/>
          </p:nvPr>
        </p:nvSpPr>
        <p:spPr>
          <a:xfrm>
            <a:off x="311700" y="1152475"/>
            <a:ext cx="8520600" cy="47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STEP 11:</a:t>
            </a:r>
            <a:endParaRPr b="1"/>
          </a:p>
        </p:txBody>
      </p:sp>
      <p:sp>
        <p:nvSpPr>
          <p:cNvPr id="210" name="Google Shape;210;p34"/>
          <p:cNvSpPr txBox="1"/>
          <p:nvPr/>
        </p:nvSpPr>
        <p:spPr>
          <a:xfrm>
            <a:off x="436900" y="1871350"/>
            <a:ext cx="3875100" cy="218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100">
                <a:solidFill>
                  <a:schemeClr val="dk1"/>
                </a:solidFill>
                <a:latin typeface="Open Sans"/>
                <a:ea typeface="Open Sans"/>
                <a:cs typeface="Open Sans"/>
                <a:sym typeface="Open Sans"/>
              </a:rPr>
              <a:t>Attach the funnel piece to the collection bucket using binder clips</a:t>
            </a:r>
            <a:endParaRPr sz="1100">
              <a:solidFill>
                <a:schemeClr val="dk1"/>
              </a:solidFill>
              <a:latin typeface="Open Sans"/>
              <a:ea typeface="Open Sans"/>
              <a:cs typeface="Open Sans"/>
              <a:sym typeface="Open Sans"/>
            </a:endParaRPr>
          </a:p>
          <a:p>
            <a:pPr indent="-298450" lvl="0" marL="457200" rtl="0" algn="l">
              <a:lnSpc>
                <a:spcPct val="15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Don’t forget to place </a:t>
            </a:r>
            <a:r>
              <a:rPr b="1" lang="en" sz="1100">
                <a:solidFill>
                  <a:schemeClr val="dk1"/>
                </a:solidFill>
                <a:latin typeface="Open Sans"/>
                <a:ea typeface="Open Sans"/>
                <a:cs typeface="Open Sans"/>
                <a:sym typeface="Open Sans"/>
              </a:rPr>
              <a:t>pesticide strips</a:t>
            </a:r>
            <a:r>
              <a:rPr lang="en" sz="1100">
                <a:solidFill>
                  <a:schemeClr val="dk1"/>
                </a:solidFill>
                <a:latin typeface="Open Sans"/>
                <a:ea typeface="Open Sans"/>
                <a:cs typeface="Open Sans"/>
                <a:sym typeface="Open Sans"/>
              </a:rPr>
              <a:t> in the bucket when trapping!</a:t>
            </a:r>
            <a:endParaRPr sz="1100">
              <a:solidFill>
                <a:schemeClr val="dk1"/>
              </a:solidFill>
              <a:latin typeface="Open Sans"/>
              <a:ea typeface="Open Sans"/>
              <a:cs typeface="Open Sans"/>
              <a:sym typeface="Open Sans"/>
            </a:endParaRPr>
          </a:p>
        </p:txBody>
      </p:sp>
      <p:pic>
        <p:nvPicPr>
          <p:cNvPr id="211" name="Google Shape;211;p34"/>
          <p:cNvPicPr preferRelativeResize="0"/>
          <p:nvPr/>
        </p:nvPicPr>
        <p:blipFill>
          <a:blip r:embed="rId3">
            <a:alphaModFix/>
          </a:blip>
          <a:stretch>
            <a:fillRect/>
          </a:stretch>
        </p:blipFill>
        <p:spPr>
          <a:xfrm>
            <a:off x="4822051" y="1462950"/>
            <a:ext cx="3788875" cy="283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Pesticide Strip Safety</a:t>
            </a:r>
            <a:endParaRPr/>
          </a:p>
        </p:txBody>
      </p:sp>
      <p:sp>
        <p:nvSpPr>
          <p:cNvPr id="217" name="Google Shape;217;p35"/>
          <p:cNvSpPr txBox="1"/>
          <p:nvPr>
            <p:ph idx="1" type="body"/>
          </p:nvPr>
        </p:nvSpPr>
        <p:spPr>
          <a:xfrm>
            <a:off x="311700" y="1152475"/>
            <a:ext cx="64530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Pesticides are harmful chemicals!</a:t>
            </a:r>
            <a:endParaRPr/>
          </a:p>
          <a:p>
            <a:pPr indent="-317500" lvl="1" marL="914400" rtl="0" algn="l">
              <a:spcBef>
                <a:spcPts val="0"/>
              </a:spcBef>
              <a:spcAft>
                <a:spcPts val="0"/>
              </a:spcAft>
              <a:buSzPts val="1400"/>
              <a:buChar char="-"/>
            </a:pPr>
            <a:r>
              <a:rPr lang="en"/>
              <a:t>Eating or touching the pesticide strips will result in sickness!</a:t>
            </a:r>
            <a:endParaRPr/>
          </a:p>
          <a:p>
            <a:pPr indent="-317500" lvl="1" marL="914400" rtl="0" algn="l">
              <a:spcBef>
                <a:spcPts val="0"/>
              </a:spcBef>
              <a:spcAft>
                <a:spcPts val="0"/>
              </a:spcAft>
              <a:buSzPts val="1400"/>
              <a:buChar char="-"/>
            </a:pPr>
            <a:r>
              <a:rPr lang="en"/>
              <a:t>Scientists don’t eat chemicals! </a:t>
            </a:r>
            <a:r>
              <a:rPr lang="en"/>
              <a: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Pesticide strips were already placed in traps at school and should stay there.</a:t>
            </a:r>
            <a:endParaRPr/>
          </a:p>
          <a:p>
            <a:pPr indent="0" lvl="0" marL="0" rtl="0" algn="l">
              <a:spcBef>
                <a:spcPts val="1200"/>
              </a:spcBef>
              <a:spcAft>
                <a:spcPts val="1200"/>
              </a:spcAft>
              <a:buNone/>
            </a:pPr>
            <a:r>
              <a:t/>
            </a:r>
            <a:endParaRPr/>
          </a:p>
        </p:txBody>
      </p:sp>
      <p:grpSp>
        <p:nvGrpSpPr>
          <p:cNvPr id="218" name="Google Shape;218;p35"/>
          <p:cNvGrpSpPr/>
          <p:nvPr/>
        </p:nvGrpSpPr>
        <p:grpSpPr>
          <a:xfrm>
            <a:off x="6876625" y="1240438"/>
            <a:ext cx="1914850" cy="2662625"/>
            <a:chOff x="6876625" y="1240438"/>
            <a:chExt cx="1914850" cy="2662625"/>
          </a:xfrm>
        </p:grpSpPr>
        <p:pic>
          <p:nvPicPr>
            <p:cNvPr id="219" name="Google Shape;219;p35"/>
            <p:cNvPicPr preferRelativeResize="0"/>
            <p:nvPr/>
          </p:nvPicPr>
          <p:blipFill rotWithShape="1">
            <a:blip r:embed="rId3">
              <a:alphaModFix/>
            </a:blip>
            <a:srcRect b="0" l="0" r="0" t="0"/>
            <a:stretch/>
          </p:blipFill>
          <p:spPr>
            <a:xfrm>
              <a:off x="7680119" y="1240438"/>
              <a:ext cx="1111356" cy="2662625"/>
            </a:xfrm>
            <a:prstGeom prst="rect">
              <a:avLst/>
            </a:prstGeom>
            <a:noFill/>
            <a:ln cap="flat" cmpd="sng" w="38100">
              <a:solidFill>
                <a:schemeClr val="accent4"/>
              </a:solidFill>
              <a:prstDash val="solid"/>
              <a:round/>
              <a:headEnd len="sm" w="sm" type="none"/>
              <a:tailEnd len="sm" w="sm" type="none"/>
            </a:ln>
          </p:spPr>
        </p:pic>
        <p:pic>
          <p:nvPicPr>
            <p:cNvPr id="220" name="Google Shape;220;p35"/>
            <p:cNvPicPr preferRelativeResize="0"/>
            <p:nvPr/>
          </p:nvPicPr>
          <p:blipFill rotWithShape="1">
            <a:blip r:embed="rId4">
              <a:alphaModFix/>
            </a:blip>
            <a:srcRect b="0" l="39456" r="0" t="0"/>
            <a:stretch/>
          </p:blipFill>
          <p:spPr>
            <a:xfrm>
              <a:off x="6876625" y="1240438"/>
              <a:ext cx="803491" cy="2662624"/>
            </a:xfrm>
            <a:prstGeom prst="rect">
              <a:avLst/>
            </a:prstGeom>
            <a:noFill/>
            <a:ln cap="flat" cmpd="sng" w="38100">
              <a:solidFill>
                <a:schemeClr val="accent4"/>
              </a:solidFill>
              <a:prstDash val="solid"/>
              <a:round/>
              <a:headEnd len="sm" w="sm" type="none"/>
              <a:tailEnd len="sm" w="sm" type="none"/>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t>When to trap?</a:t>
            </a:r>
            <a:endParaRPr sz="4800"/>
          </a:p>
        </p:txBody>
      </p:sp>
      <p:sp>
        <p:nvSpPr>
          <p:cNvPr id="226" name="Google Shape;226;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variables make for a good trap night?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 of Day</a:t>
            </a:r>
            <a:endParaRPr/>
          </a:p>
        </p:txBody>
      </p:sp>
      <p:sp>
        <p:nvSpPr>
          <p:cNvPr id="232" name="Google Shape;232;p37"/>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81000" lvl="1" marL="914400" rtl="0" algn="l">
              <a:lnSpc>
                <a:spcPct val="200000"/>
              </a:lnSpc>
              <a:spcBef>
                <a:spcPts val="0"/>
              </a:spcBef>
              <a:spcAft>
                <a:spcPts val="0"/>
              </a:spcAft>
              <a:buSzPts val="2400"/>
              <a:buChar char="○"/>
            </a:pPr>
            <a:r>
              <a:rPr lang="en" sz="2400"/>
              <a:t>Night Time - about 30 minutes before sundown</a:t>
            </a:r>
            <a:endParaRPr sz="2400"/>
          </a:p>
          <a:p>
            <a:pPr indent="0" lvl="0" marL="0" rtl="0" algn="l">
              <a:lnSpc>
                <a:spcPct val="200000"/>
              </a:lnSpc>
              <a:spcBef>
                <a:spcPts val="0"/>
              </a:spcBef>
              <a:spcAft>
                <a:spcPts val="0"/>
              </a:spcAft>
              <a:buNone/>
            </a:pPr>
            <a:r>
              <a:t/>
            </a:r>
            <a:endParaRPr sz="2400"/>
          </a:p>
          <a:p>
            <a:pPr indent="-381000" lvl="1" marL="914400" rtl="0" algn="l">
              <a:lnSpc>
                <a:spcPct val="200000"/>
              </a:lnSpc>
              <a:spcBef>
                <a:spcPts val="0"/>
              </a:spcBef>
              <a:spcAft>
                <a:spcPts val="0"/>
              </a:spcAft>
              <a:buSzPts val="2400"/>
              <a:buChar char="○"/>
            </a:pPr>
            <a:r>
              <a:rPr lang="en" sz="2400"/>
              <a:t>Moths are most active around dusk</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Weather Conditions</a:t>
            </a:r>
            <a:endParaRPr/>
          </a:p>
        </p:txBody>
      </p:sp>
      <p:sp>
        <p:nvSpPr>
          <p:cNvPr id="238" name="Google Shape;238;p38"/>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81000" lvl="1" marL="914400" rtl="0" algn="l">
              <a:lnSpc>
                <a:spcPct val="200000"/>
              </a:lnSpc>
              <a:spcBef>
                <a:spcPts val="0"/>
              </a:spcBef>
              <a:spcAft>
                <a:spcPts val="0"/>
              </a:spcAft>
              <a:buSzPts val="2400"/>
              <a:buChar char="○"/>
            </a:pPr>
            <a:r>
              <a:rPr lang="en" sz="2400"/>
              <a:t>Moths do not like wind or rain</a:t>
            </a:r>
            <a:endParaRPr sz="2400"/>
          </a:p>
          <a:p>
            <a:pPr indent="-381000" lvl="1" marL="914400" rtl="0" algn="l">
              <a:lnSpc>
                <a:spcPct val="200000"/>
              </a:lnSpc>
              <a:spcBef>
                <a:spcPts val="0"/>
              </a:spcBef>
              <a:spcAft>
                <a:spcPts val="0"/>
              </a:spcAft>
              <a:buSzPts val="2400"/>
              <a:buChar char="○"/>
            </a:pPr>
            <a:r>
              <a:rPr lang="en" sz="2400"/>
              <a:t>Moths like heat and humidity</a:t>
            </a:r>
            <a:endParaRPr sz="2400"/>
          </a:p>
          <a:p>
            <a:pPr indent="-381000" lvl="1" marL="914400" rtl="0" algn="l">
              <a:lnSpc>
                <a:spcPct val="200000"/>
              </a:lnSpc>
              <a:spcBef>
                <a:spcPts val="0"/>
              </a:spcBef>
              <a:spcAft>
                <a:spcPts val="0"/>
              </a:spcAft>
              <a:buSzPts val="2400"/>
              <a:buChar char="○"/>
            </a:pPr>
            <a:r>
              <a:rPr lang="en" sz="2400"/>
              <a:t> Above 55°F</a:t>
            </a:r>
            <a:endParaRPr sz="2400"/>
          </a:p>
          <a:p>
            <a:pPr indent="0" lvl="0" marL="0" rtl="0" algn="l">
              <a:lnSpc>
                <a:spcPct val="200000"/>
              </a:lnSpc>
              <a:spcBef>
                <a:spcPts val="0"/>
              </a:spcBef>
              <a:spcAft>
                <a:spcPts val="0"/>
              </a:spcAft>
              <a:buNone/>
            </a:pPr>
            <a:r>
              <a:rPr lang="en" sz="1000"/>
              <a:t>Please note that while these are </a:t>
            </a:r>
            <a:r>
              <a:rPr i="1" lang="en" sz="1000"/>
              <a:t>ideal</a:t>
            </a:r>
            <a:r>
              <a:rPr lang="en" sz="1000"/>
              <a:t> conditions, traps can still be </a:t>
            </a:r>
            <a:r>
              <a:rPr lang="en" sz="1000"/>
              <a:t>successful</a:t>
            </a:r>
            <a:r>
              <a:rPr lang="en" sz="1000"/>
              <a:t> in less than ideal circumstances</a:t>
            </a:r>
            <a:endParaRPr sz="1000"/>
          </a:p>
        </p:txBody>
      </p:sp>
      <p:pic>
        <p:nvPicPr>
          <p:cNvPr id="239" name="Google Shape;239;p38" title="a cloud with rain drops falling out of it (Provided by Tenor)"/>
          <p:cNvPicPr preferRelativeResize="0"/>
          <p:nvPr/>
        </p:nvPicPr>
        <p:blipFill>
          <a:blip r:embed="rId3">
            <a:alphaModFix/>
          </a:blip>
          <a:stretch>
            <a:fillRect/>
          </a:stretch>
        </p:blipFill>
        <p:spPr>
          <a:xfrm>
            <a:off x="7197000" y="609525"/>
            <a:ext cx="1601450" cy="1601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t>Where to trap?</a:t>
            </a:r>
            <a:endParaRPr sz="4800"/>
          </a:p>
        </p:txBody>
      </p:sp>
      <p:sp>
        <p:nvSpPr>
          <p:cNvPr id="245" name="Google Shape;245;p3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location factors affect traps?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Location</a:t>
            </a:r>
            <a:endParaRPr/>
          </a:p>
        </p:txBody>
      </p:sp>
      <p:sp>
        <p:nvSpPr>
          <p:cNvPr id="251" name="Google Shape;251;p40"/>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81000" lvl="1" marL="914400" rtl="0" algn="l">
              <a:lnSpc>
                <a:spcPct val="150000"/>
              </a:lnSpc>
              <a:spcBef>
                <a:spcPts val="0"/>
              </a:spcBef>
              <a:spcAft>
                <a:spcPts val="0"/>
              </a:spcAft>
              <a:buSzPts val="2400"/>
              <a:buChar char="○"/>
            </a:pPr>
            <a:r>
              <a:rPr lang="en" sz="2400"/>
              <a:t>Place traps near vegetation, and away from distracting lights (like a porch light)!</a:t>
            </a:r>
            <a:endParaRPr sz="2400"/>
          </a:p>
          <a:p>
            <a:pPr indent="0" lvl="0" marL="0" rtl="0" algn="l">
              <a:lnSpc>
                <a:spcPct val="150000"/>
              </a:lnSpc>
              <a:spcBef>
                <a:spcPts val="0"/>
              </a:spcBef>
              <a:spcAft>
                <a:spcPts val="0"/>
              </a:spcAft>
              <a:buNone/>
            </a:pPr>
            <a:r>
              <a:t/>
            </a:r>
            <a:endParaRPr sz="2400"/>
          </a:p>
          <a:p>
            <a:pPr indent="-381000" lvl="1" marL="914400" rtl="0" algn="l">
              <a:lnSpc>
                <a:spcPct val="200000"/>
              </a:lnSpc>
              <a:spcBef>
                <a:spcPts val="0"/>
              </a:spcBef>
              <a:spcAft>
                <a:spcPts val="0"/>
              </a:spcAft>
              <a:buSzPts val="2400"/>
              <a:buChar char="○"/>
            </a:pPr>
            <a:r>
              <a:rPr lang="en" sz="2400"/>
              <a:t>Moths fly at about 5ft, place traps accordingly!</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1"/>
          <p:cNvPicPr preferRelativeResize="0"/>
          <p:nvPr/>
        </p:nvPicPr>
        <p:blipFill>
          <a:blip r:embed="rId3">
            <a:alphaModFix/>
          </a:blip>
          <a:stretch>
            <a:fillRect/>
          </a:stretch>
        </p:blipFill>
        <p:spPr>
          <a:xfrm>
            <a:off x="893150" y="701663"/>
            <a:ext cx="3740175" cy="3740175"/>
          </a:xfrm>
          <a:prstGeom prst="rect">
            <a:avLst/>
          </a:prstGeom>
          <a:noFill/>
          <a:ln cap="flat" cmpd="sng" w="25400">
            <a:solidFill>
              <a:srgbClr val="000000"/>
            </a:solidFill>
            <a:prstDash val="solid"/>
            <a:miter lim="8000"/>
            <a:headEnd len="sm" w="sm" type="none"/>
            <a:tailEnd len="sm" w="sm" type="none"/>
          </a:ln>
        </p:spPr>
      </p:pic>
      <p:sp>
        <p:nvSpPr>
          <p:cNvPr id="257" name="Google Shape;257;p41"/>
          <p:cNvSpPr txBox="1"/>
          <p:nvPr/>
        </p:nvSpPr>
        <p:spPr>
          <a:xfrm>
            <a:off x="5192425" y="1340400"/>
            <a:ext cx="33615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solidFill>
                  <a:schemeClr val="dk1"/>
                </a:solidFill>
                <a:latin typeface="Open Sans ExtraBold"/>
                <a:ea typeface="Open Sans ExtraBold"/>
                <a:cs typeface="Open Sans ExtraBold"/>
                <a:sym typeface="Open Sans ExtraBold"/>
              </a:rPr>
              <a:t>Where would you place your trap?</a:t>
            </a:r>
            <a:endParaRPr sz="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ctrTitle"/>
          </p:nvPr>
        </p:nvSpPr>
        <p:spPr>
          <a:xfrm>
            <a:off x="311708" y="744575"/>
            <a:ext cx="8520600" cy="2052600"/>
          </a:xfrm>
          <a:prstGeom prst="rect">
            <a:avLst/>
          </a:prstGeom>
          <a:effectLst>
            <a:outerShdw blurRad="57150" rotWithShape="0" algn="bl" dir="10140000" dist="57150">
              <a:schemeClr val="accent4">
                <a:alpha val="58000"/>
              </a:scheme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sz="7000"/>
              <a:t>Trapping Guide</a:t>
            </a:r>
            <a:endParaRPr sz="7000"/>
          </a:p>
        </p:txBody>
      </p:sp>
      <p:sp>
        <p:nvSpPr>
          <p:cNvPr id="66" name="Google Shape;66;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t>HOW to trap,</a:t>
            </a:r>
            <a:endParaRPr/>
          </a:p>
          <a:p>
            <a:pPr indent="0" lvl="0" marL="0" rtl="0" algn="ctr">
              <a:spcBef>
                <a:spcPts val="0"/>
              </a:spcBef>
              <a:spcAft>
                <a:spcPts val="0"/>
              </a:spcAft>
              <a:buNone/>
            </a:pPr>
            <a:r>
              <a:rPr lang="en"/>
              <a:t>WHERE to trap,</a:t>
            </a:r>
            <a:endParaRPr/>
          </a:p>
          <a:p>
            <a:pPr indent="0" lvl="0" marL="0" rtl="0" algn="ctr">
              <a:spcBef>
                <a:spcPts val="0"/>
              </a:spcBef>
              <a:spcAft>
                <a:spcPts val="0"/>
              </a:spcAft>
              <a:buNone/>
            </a:pPr>
            <a:r>
              <a:rPr lang="en"/>
              <a:t>And more!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t>How to Build A Bottle Trap</a:t>
            </a:r>
            <a:endParaRPr sz="4800"/>
          </a:p>
        </p:txBody>
      </p:sp>
      <p:sp>
        <p:nvSpPr>
          <p:cNvPr id="72" name="Google Shape;72;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Materials and Steps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Construction Materials</a:t>
            </a:r>
            <a:endParaRPr/>
          </a:p>
        </p:txBody>
      </p:sp>
      <p:sp>
        <p:nvSpPr>
          <p:cNvPr id="78" name="Google Shape;78;p17"/>
          <p:cNvSpPr txBox="1"/>
          <p:nvPr>
            <p:ph idx="1" type="body"/>
          </p:nvPr>
        </p:nvSpPr>
        <p:spPr>
          <a:xfrm>
            <a:off x="311700" y="1152475"/>
            <a:ext cx="39999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2 clear two-liter pop bottles (makes 1 trap)</a:t>
            </a:r>
            <a:endParaRPr sz="1800"/>
          </a:p>
          <a:p>
            <a:pPr indent="-342900" lvl="0" marL="457200" rtl="0" algn="l">
              <a:spcBef>
                <a:spcPts val="0"/>
              </a:spcBef>
              <a:spcAft>
                <a:spcPts val="0"/>
              </a:spcAft>
              <a:buSzPts val="1800"/>
              <a:buChar char="●"/>
            </a:pPr>
            <a:r>
              <a:rPr lang="en" sz="1800"/>
              <a:t>UV Lights</a:t>
            </a:r>
            <a:endParaRPr sz="1800"/>
          </a:p>
          <a:p>
            <a:pPr indent="-342900" lvl="0" marL="457200" rtl="0" algn="l">
              <a:spcBef>
                <a:spcPts val="0"/>
              </a:spcBef>
              <a:spcAft>
                <a:spcPts val="0"/>
              </a:spcAft>
              <a:buSzPts val="1800"/>
              <a:buChar char="●"/>
            </a:pPr>
            <a:r>
              <a:rPr lang="en" sz="1800"/>
              <a:t>String or yarn (~4 feet per trap)</a:t>
            </a:r>
            <a:endParaRPr sz="1800"/>
          </a:p>
          <a:p>
            <a:pPr indent="-342900" lvl="0" marL="457200" rtl="0" algn="l">
              <a:spcBef>
                <a:spcPts val="0"/>
              </a:spcBef>
              <a:spcAft>
                <a:spcPts val="0"/>
              </a:spcAft>
              <a:buSzPts val="1800"/>
              <a:buChar char="●"/>
            </a:pPr>
            <a:r>
              <a:rPr lang="en" sz="1800"/>
              <a:t>Scissors</a:t>
            </a:r>
            <a:endParaRPr sz="1800"/>
          </a:p>
          <a:p>
            <a:pPr indent="-342900" lvl="0" marL="457200" rtl="0" algn="l">
              <a:spcBef>
                <a:spcPts val="0"/>
              </a:spcBef>
              <a:spcAft>
                <a:spcPts val="0"/>
              </a:spcAft>
              <a:buSzPts val="1800"/>
              <a:buChar char="●"/>
            </a:pPr>
            <a:r>
              <a:rPr lang="en" sz="1800"/>
              <a:t>Bread twist-ties</a:t>
            </a:r>
            <a:endParaRPr sz="1800"/>
          </a:p>
          <a:p>
            <a:pPr indent="0" lvl="0" marL="0" rtl="0" algn="l">
              <a:spcBef>
                <a:spcPts val="0"/>
              </a:spcBef>
              <a:spcAft>
                <a:spcPts val="1200"/>
              </a:spcAft>
              <a:buNone/>
            </a:pPr>
            <a:r>
              <a:t/>
            </a:r>
            <a:endParaRPr sz="1800"/>
          </a:p>
        </p:txBody>
      </p:sp>
      <p:sp>
        <p:nvSpPr>
          <p:cNvPr id="79" name="Google Shape;79;p17"/>
          <p:cNvSpPr txBox="1"/>
          <p:nvPr>
            <p:ph idx="2" type="body"/>
          </p:nvPr>
        </p:nvSpPr>
        <p:spPr>
          <a:xfrm>
            <a:off x="4832400" y="1152475"/>
            <a:ext cx="39999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800"/>
              <a:t>Binder clips (1 per trap)</a:t>
            </a:r>
            <a:endParaRPr sz="1800"/>
          </a:p>
          <a:p>
            <a:pPr indent="-342900" lvl="0" marL="457200" rtl="0" algn="l">
              <a:spcBef>
                <a:spcPts val="0"/>
              </a:spcBef>
              <a:spcAft>
                <a:spcPts val="0"/>
              </a:spcAft>
              <a:buSzPts val="1800"/>
              <a:buChar char="●"/>
            </a:pPr>
            <a:r>
              <a:rPr lang="en" sz="1800"/>
              <a:t>Pesticide strip</a:t>
            </a:r>
            <a:endParaRPr sz="1800"/>
          </a:p>
          <a:p>
            <a:pPr indent="-342900" lvl="0" marL="457200" rtl="0" algn="l">
              <a:spcBef>
                <a:spcPts val="0"/>
              </a:spcBef>
              <a:spcAft>
                <a:spcPts val="0"/>
              </a:spcAft>
              <a:buSzPts val="1800"/>
              <a:buChar char="●"/>
            </a:pPr>
            <a:r>
              <a:rPr lang="en" sz="1800"/>
              <a:t>Clear tape</a:t>
            </a:r>
            <a:endParaRPr sz="1800"/>
          </a:p>
          <a:p>
            <a:pPr indent="-342900" lvl="0" marL="457200" rtl="0" algn="l">
              <a:spcBef>
                <a:spcPts val="0"/>
              </a:spcBef>
              <a:spcAft>
                <a:spcPts val="0"/>
              </a:spcAft>
              <a:buSzPts val="1800"/>
              <a:buChar char="●"/>
            </a:pPr>
            <a:r>
              <a:rPr lang="en" sz="1800"/>
              <a:t>Heavy duty handheld hole punch</a:t>
            </a:r>
            <a:endParaRPr sz="1800"/>
          </a:p>
          <a:p>
            <a:pPr indent="-355600" lvl="0" marL="457200" rtl="0" algn="l">
              <a:spcBef>
                <a:spcPts val="0"/>
              </a:spcBef>
              <a:spcAft>
                <a:spcPts val="0"/>
              </a:spcAft>
              <a:buSzPts val="2000"/>
              <a:buChar char="●"/>
            </a:pPr>
            <a:r>
              <a:rPr lang="en" sz="1800"/>
              <a:t>Permanent marke</a:t>
            </a:r>
            <a:r>
              <a:rPr lang="en" sz="2000"/>
              <a:t>r</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3">
            <a:alphaModFix/>
          </a:blip>
          <a:srcRect b="2771" l="19048" r="62575" t="0"/>
          <a:stretch/>
        </p:blipFill>
        <p:spPr>
          <a:xfrm>
            <a:off x="2227362" y="1460113"/>
            <a:ext cx="1174050" cy="2796375"/>
          </a:xfrm>
          <a:prstGeom prst="rect">
            <a:avLst/>
          </a:prstGeom>
          <a:noFill/>
          <a:ln>
            <a:noFill/>
          </a:ln>
        </p:spPr>
      </p:pic>
      <p:pic>
        <p:nvPicPr>
          <p:cNvPr id="85" name="Google Shape;85;p18"/>
          <p:cNvPicPr preferRelativeResize="0"/>
          <p:nvPr/>
        </p:nvPicPr>
        <p:blipFill rotWithShape="1">
          <a:blip r:embed="rId3">
            <a:alphaModFix/>
          </a:blip>
          <a:srcRect b="1260" l="64554" r="18491" t="7432"/>
          <a:stretch/>
        </p:blipFill>
        <p:spPr>
          <a:xfrm>
            <a:off x="5875362" y="1733875"/>
            <a:ext cx="1041275" cy="2522600"/>
          </a:xfrm>
          <a:prstGeom prst="rect">
            <a:avLst/>
          </a:prstGeom>
          <a:noFill/>
          <a:ln>
            <a:noFill/>
          </a:ln>
        </p:spPr>
      </p:pic>
      <p:sp>
        <p:nvSpPr>
          <p:cNvPr id="86" name="Google Shape;86;p18"/>
          <p:cNvSpPr txBox="1"/>
          <p:nvPr/>
        </p:nvSpPr>
        <p:spPr>
          <a:xfrm>
            <a:off x="1668225" y="782700"/>
            <a:ext cx="2292300" cy="50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pen Sans"/>
                <a:ea typeface="Open Sans"/>
                <a:cs typeface="Open Sans"/>
                <a:sym typeface="Open Sans"/>
              </a:rPr>
              <a:t>Use These Bottles:</a:t>
            </a:r>
            <a:endParaRPr sz="1800">
              <a:solidFill>
                <a:schemeClr val="dk1"/>
              </a:solidFill>
              <a:latin typeface="Open Sans"/>
              <a:ea typeface="Open Sans"/>
              <a:cs typeface="Open Sans"/>
              <a:sym typeface="Open Sans"/>
            </a:endParaRPr>
          </a:p>
        </p:txBody>
      </p:sp>
      <p:sp>
        <p:nvSpPr>
          <p:cNvPr id="87" name="Google Shape;87;p18"/>
          <p:cNvSpPr txBox="1"/>
          <p:nvPr/>
        </p:nvSpPr>
        <p:spPr>
          <a:xfrm>
            <a:off x="5184300" y="782700"/>
            <a:ext cx="2423400" cy="50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pen Sans"/>
                <a:ea typeface="Open Sans"/>
                <a:cs typeface="Open Sans"/>
                <a:sym typeface="Open Sans"/>
              </a:rPr>
              <a:t>Avoid These Bottles:</a:t>
            </a:r>
            <a:endParaRPr sz="18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Remember:</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1" marL="914400" rtl="0" algn="l">
              <a:lnSpc>
                <a:spcPct val="150000"/>
              </a:lnSpc>
              <a:spcBef>
                <a:spcPts val="0"/>
              </a:spcBef>
              <a:spcAft>
                <a:spcPts val="0"/>
              </a:spcAft>
              <a:buSzPts val="1400"/>
              <a:buChar char="○"/>
            </a:pPr>
            <a:r>
              <a:rPr lang="en"/>
              <a:t>The trap is easier to construct when the bottles are the same brand and size</a:t>
            </a:r>
            <a:endParaRPr/>
          </a:p>
          <a:p>
            <a:pPr indent="0" lvl="0" marL="914400" rtl="0" algn="l">
              <a:lnSpc>
                <a:spcPct val="150000"/>
              </a:lnSpc>
              <a:spcBef>
                <a:spcPts val="1200"/>
              </a:spcBef>
              <a:spcAft>
                <a:spcPts val="0"/>
              </a:spcAft>
              <a:buNone/>
            </a:pPr>
            <a:r>
              <a:t/>
            </a:r>
            <a:endParaRPr sz="1400"/>
          </a:p>
          <a:p>
            <a:pPr indent="-317500" lvl="1" marL="914400" rtl="0" algn="l">
              <a:lnSpc>
                <a:spcPct val="150000"/>
              </a:lnSpc>
              <a:spcBef>
                <a:spcPts val="1200"/>
              </a:spcBef>
              <a:spcAft>
                <a:spcPts val="0"/>
              </a:spcAft>
              <a:buSzPts val="1400"/>
              <a:buChar char="○"/>
            </a:pPr>
            <a:r>
              <a:rPr lang="en"/>
              <a:t>It is best to use bottles with a long flat side than the textured bottles (see above)</a:t>
            </a:r>
            <a:endParaRPr/>
          </a:p>
          <a:p>
            <a:pPr indent="0" lvl="0" marL="914400" rtl="0" algn="l">
              <a:lnSpc>
                <a:spcPct val="150000"/>
              </a:lnSpc>
              <a:spcBef>
                <a:spcPts val="1200"/>
              </a:spcBef>
              <a:spcAft>
                <a:spcPts val="0"/>
              </a:spcAft>
              <a:buNone/>
            </a:pPr>
            <a:r>
              <a:t/>
            </a:r>
            <a:endParaRPr sz="1400"/>
          </a:p>
          <a:p>
            <a:pPr indent="-317500" lvl="1" marL="914400" rtl="0" algn="l">
              <a:lnSpc>
                <a:spcPct val="150000"/>
              </a:lnSpc>
              <a:spcBef>
                <a:spcPts val="1200"/>
              </a:spcBef>
              <a:spcAft>
                <a:spcPts val="0"/>
              </a:spcAft>
              <a:buSzPts val="1400"/>
              <a:buChar char="○"/>
            </a:pPr>
            <a:r>
              <a:rPr lang="en"/>
              <a:t>The bottles </a:t>
            </a:r>
            <a:r>
              <a:rPr lang="en" u="sng"/>
              <a:t>must</a:t>
            </a:r>
            <a:r>
              <a:rPr lang="en"/>
              <a:t> be clear (green plastic will filter the color of light in the trap)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Let’s start constructing!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Moths are integral parts of terrestrial ecosystems. They are nocturnal pollinators, and part of local foodwebs. Some moths can also cause problems as agricultural pests. &#10;&#10;The MothEd project is focused on giving kids the tools to ask their own ecological questions about the ecosystems around them, using moths are the focal taxonomic group.&#10;&#10;In this video, we demonstrate how to make a simple moth trap out of pop bottles, twist ties, and twine." id="103" name="Google Shape;103;p21" title="MothEd - How To Build Your Own Moth Trap">
            <a:hlinkClick r:id="rId3"/>
          </p:cNvPr>
          <p:cNvPicPr preferRelativeResize="0"/>
          <p:nvPr/>
        </p:nvPicPr>
        <p:blipFill>
          <a:blip r:embed="rId4">
            <a:alphaModFix/>
          </a:blip>
          <a:stretch>
            <a:fillRect/>
          </a:stretch>
        </p:blipFill>
        <p:spPr>
          <a:xfrm>
            <a:off x="857238" y="482200"/>
            <a:ext cx="7429525" cy="417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thE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