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Open Sans" panose="020B0606030504020204" pitchFamily="34" charset="0"/>
      <p:regular r:id="rId27"/>
      <p:bold r:id="rId28"/>
      <p:italic r:id="rId29"/>
      <p:boldItalic r:id="rId30"/>
    </p:embeddedFont>
    <p:embeddedFont>
      <p:font typeface="Open Sans ExtraBold" panose="020F0502020204030204" pitchFamily="34" charset="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Illustration_from_Moths_and_Butterflies_of_the_United_States_by_Sherman_F._Denton_from_rawpixel%27s_own_original_plates_00059.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127297977@N05/3419527721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ommons.wikimedia.org/wiki/File:Windenschw%C3%A4rmer_Agrius_convolvuli_Binn_VS_Schweiz.jp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hedragonflywoman.com/gallery/drawings-and-diagram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ommons.wikimedia.org/wiki/File:Beetle%27s_claws_on_scanning_electron_microscope.jp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ons.wikimedia.org/wiki/File:Dendrobates_auratus,_poison_dart_frog.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File:Luna_moth_scales2.jp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ommons.wikimedia.org/wiki/File:Morpho_didius_Male_Dos_MHNT.jp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urhabitatgarden.org/home/creatures/butterflies/young/black-swallowtai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ommons.wikimedia.org/wiki/File:Bombyx_morio_life_cycle.p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MMlOKY734T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ommons.wikimedia.org/wiki/File:Bulb_Idea_Flat_Icon_GIF_Animation.gif" TargetMode="External"/><Relationship Id="rId5" Type="http://schemas.openxmlformats.org/officeDocument/2006/relationships/hyperlink" Target="https://commons.wikimedia.org/wiki/File:202210_Adult_tabacco_hawk_moth.svg" TargetMode="External"/><Relationship Id="rId4" Type="http://schemas.openxmlformats.org/officeDocument/2006/relationships/hyperlink" Target="https://www.nature.com/articles/s41467-024-44785-3"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tlasobscura.com/foods/mopane-worms-caterpillars"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ommons.wikimedia.org/wiki/File:Helicoverpa_armigera_(23907760631).jpg" TargetMode="External"/><Relationship Id="rId4" Type="http://schemas.openxmlformats.org/officeDocument/2006/relationships/hyperlink" Target="https://commons.wikimedia.org/wiki/File:Kukly_bource_moru%C5%A1ov%C3%A9ho.JP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JQL25_hoQ1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ites.psu.edu/frost/2016/03/15/entomology-collection-dermestid-protocol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ommons.wikimedia.org/wiki/File:Dermestidae_ssp.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ndex.php?search=moth+fossil&amp;title=Special:MediaSearch&amp;go=Go&amp;type=ima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f47d0e7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ef47d0e7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ff74e288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ff74e288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Moths are most easily distinguished from butterflies by the antennae. Butterflies and skippers will have knobbed or hooked antennae, while moths will have thread-like (filamentous) or feather-like (plumose) antennae. This is a better distinguishing characteristic than coloration or activity time, as there are vibrant and day-flying moths as well as drab and night-flying butterflies. Moths use their antennae to sense the world around them, using chemoreceptors to pick up on pheromones and other chemicals floating in the air. In some species you will find that females have filamentous antennae, while males have plumose antennae. This is because males need the increased surface area to better detect pheromones released by females in order to effectively find a mate. </a:t>
            </a:r>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sz="800">
              <a:solidFill>
                <a:schemeClr val="dk1"/>
              </a:solidFill>
            </a:endParaRPr>
          </a:p>
          <a:p>
            <a:pPr marL="0" lvl="0" indent="0" algn="l" rtl="0">
              <a:spcBef>
                <a:spcPts val="0"/>
              </a:spcBef>
              <a:spcAft>
                <a:spcPts val="0"/>
              </a:spcAft>
              <a:buClr>
                <a:schemeClr val="dk1"/>
              </a:buClr>
              <a:buSzPts val="1100"/>
              <a:buFont typeface="Arial"/>
              <a:buNone/>
            </a:pPr>
            <a:r>
              <a:rPr lang="en" sz="800" u="sng">
                <a:solidFill>
                  <a:schemeClr val="hlink"/>
                </a:solidFill>
                <a:hlinkClick r:id="rId3"/>
              </a:rPr>
              <a:t>“Antennae from Moths and butterflies of the United States” (1900) by Sherman F. Denton (1856-1937) on Wikimedia Commons under CC-BY-SA-4.0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f9c0026c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f9c0026c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ff74e288b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eff74e288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head of a moth is responsible for visual sensation and in some cases feeding. Some adult moths do not have mouth parts as they do not feed after pupating. The eye of moths, like many insects, is made up of many ommatidia (singular - ommatidium) which are light sensing organs. Moths have small opposable structures called palps which have tactile sensors at the front. Thess look like small, scale covered fingers used to feel or clean the front of the face. Some moths, like butterflies, have a long curled proboscis, which is a tongue-like organ used to reach deep into flowers and collect nectar. The proboscis is made up of two structures that press together to form a channel. In some pinned specimen the proboscis will be everted (out) and split apart.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sz="800">
              <a:solidFill>
                <a:schemeClr val="dk1"/>
              </a:solidFill>
            </a:endParaRPr>
          </a:p>
          <a:p>
            <a:pPr marL="0" lvl="0" indent="0" algn="l" rtl="0">
              <a:spcBef>
                <a:spcPts val="0"/>
              </a:spcBef>
              <a:spcAft>
                <a:spcPts val="0"/>
              </a:spcAft>
              <a:buNone/>
            </a:pPr>
            <a:r>
              <a:rPr lang="en" sz="800" u="sng">
                <a:solidFill>
                  <a:schemeClr val="hlink"/>
                </a:solidFill>
                <a:hlinkClick r:id="rId3"/>
              </a:rPr>
              <a:t>“Comound eye” (28 April 2017) by Fredrik Andreasson on flickr under CC BY 2.0</a:t>
            </a:r>
            <a:endParaRPr sz="800"/>
          </a:p>
          <a:p>
            <a:pPr marL="0" lvl="0" indent="0" algn="l" rtl="0">
              <a:spcBef>
                <a:spcPts val="0"/>
              </a:spcBef>
              <a:spcAft>
                <a:spcPts val="0"/>
              </a:spcAft>
              <a:buClr>
                <a:schemeClr val="dk1"/>
              </a:buClr>
              <a:buSzPts val="1100"/>
              <a:buFont typeface="Arial"/>
              <a:buNone/>
            </a:pPr>
            <a:r>
              <a:rPr lang="en" sz="800" u="sng">
                <a:solidFill>
                  <a:schemeClr val="hlink"/>
                </a:solidFill>
                <a:hlinkClick r:id="rId4"/>
              </a:rPr>
              <a:t>“Windenschwarmer (Agrius convolvuli), Binn VS/Schweiz” (28 July 2022) by Andreas Schoellhorn on Wikimedia Commons under CC-A-SA.4.0</a:t>
            </a:r>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f9c0026c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f9c0026c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ff74e288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eff74e288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thorax is the middle body of insects, where all six legs attach. The ends of each leg have two curved hooks. Insects breathe through small holes in their sides called spiracles, from there oxygen passes through trachea to the organs inside. Insects have no system to facilitate the transport of oxygen, it occurs via simple diffusion, and because of this insects are restricted in size based on how far the oxygen can travel. In prehistoric times, when oxygen made up a greater percentage of the atmosphere, insects were larger because the oxygen could penetrate deeper.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sz="800">
              <a:solidFill>
                <a:schemeClr val="dk1"/>
              </a:solidFill>
            </a:endParaRPr>
          </a:p>
          <a:p>
            <a:pPr marL="0" lvl="0" indent="0" algn="l" rtl="0">
              <a:spcBef>
                <a:spcPts val="0"/>
              </a:spcBef>
              <a:spcAft>
                <a:spcPts val="0"/>
              </a:spcAft>
              <a:buNone/>
            </a:pPr>
            <a:r>
              <a:rPr lang="en" sz="800" u="sng">
                <a:solidFill>
                  <a:schemeClr val="hlink"/>
                </a:solidFill>
                <a:hlinkClick r:id="rId3"/>
              </a:rPr>
              <a:t>“Diagram of a simple insect tracheal system” (2014) by C.L. Goforth on thedragonflywoman.com under CC BY-NC-ND 3.0</a:t>
            </a:r>
            <a:endParaRPr/>
          </a:p>
          <a:p>
            <a:pPr marL="0" lvl="0" indent="0" algn="l" rtl="0">
              <a:spcBef>
                <a:spcPts val="0"/>
              </a:spcBef>
              <a:spcAft>
                <a:spcPts val="0"/>
              </a:spcAft>
              <a:buClr>
                <a:schemeClr val="dk1"/>
              </a:buClr>
              <a:buSzPts val="1100"/>
              <a:buFont typeface="Arial"/>
              <a:buNone/>
            </a:pPr>
            <a:r>
              <a:rPr lang="en" sz="800" u="sng">
                <a:solidFill>
                  <a:schemeClr val="hlink"/>
                </a:solidFill>
                <a:hlinkClick r:id="rId4"/>
              </a:rPr>
              <a:t>“Beetle's claws on scanning electron microscope” (21 October 2018) by Грибков михаил on Wikimedia Commons under CC BY 4.0</a:t>
            </a:r>
            <a:endParaRPr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f9c0026c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f9c0026c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ff74e288b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eff74e288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terminal segment of the insect is the abdomen. This body section is thicker and holds the majority of the vital organs for digestion and reproduction. The abdomen of many moths are colored in red, black, blue, or yellow - like their wings - as warning coloration (aposematism). Other animals, like poison dart frogs or venomous snakes, display warning (or aposematic) colors to signify that they are defended in some way. Similarly, moths that display aposematic colors are thought to sequester chemicals that do not taste good to defend themselves from predators, like quinine - the same chemical they coat nintendo switch game cards with to prevent children from swallowing them.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sz="800">
              <a:solidFill>
                <a:schemeClr val="dk1"/>
              </a:solidFill>
            </a:endParaRPr>
          </a:p>
          <a:p>
            <a:pPr marL="0" lvl="0" indent="0" algn="l" rtl="0">
              <a:spcBef>
                <a:spcPts val="0"/>
              </a:spcBef>
              <a:spcAft>
                <a:spcPts val="0"/>
              </a:spcAft>
              <a:buNone/>
            </a:pPr>
            <a:r>
              <a:rPr lang="en" sz="800" u="sng">
                <a:solidFill>
                  <a:schemeClr val="hlink"/>
                </a:solidFill>
                <a:hlinkClick r:id="rId3"/>
              </a:rPr>
              <a:t>“Dendrobates auratus, poison dart frog” (22 June 2013) by Brian Gratwicke on Wikimedia Commons under CC BY 2.0</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f9c0026c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7f9c0026c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eff74e288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eff74e288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children are led to believe that moths and butterflies have wings covered in a special dust, and once removed will be unable to fly. This is untrue. The wings of leps are covered in microscopic scales that are often removed when the moth is damaged. Scientists often will remove all the scales off a wing to reveal the hardened wing veins beneath for identification. The color of scales can either be caused by pigments, similar to human hair, or due to microstructures on the scale surface. Structural colors result in metallic blue/green sheen and over time, these specimen will not discolor as long as the scales are preserved. Scales colored with pigment will fade over time, especially when exposed to sunlight.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a:solidFill>
                <a:schemeClr val="dk1"/>
              </a:solidFill>
            </a:endParaRPr>
          </a:p>
          <a:p>
            <a:pPr marL="0" lvl="0" indent="0" algn="l" rtl="0">
              <a:spcBef>
                <a:spcPts val="0"/>
              </a:spcBef>
              <a:spcAft>
                <a:spcPts val="0"/>
              </a:spcAft>
              <a:buNone/>
            </a:pPr>
            <a:r>
              <a:rPr lang="en" sz="800" u="sng">
                <a:solidFill>
                  <a:schemeClr val="hlink"/>
                </a:solidFill>
                <a:hlinkClick r:id="rId3"/>
              </a:rPr>
              <a:t>“Scales on luna moth eye spot” (3 June 2008) by Peter Znamenskiy on Wikimedia Commons under CC BY-SA 3.0</a:t>
            </a:r>
            <a:endParaRPr/>
          </a:p>
          <a:p>
            <a:pPr marL="0" lvl="0" indent="0" algn="l" rtl="0">
              <a:spcBef>
                <a:spcPts val="0"/>
              </a:spcBef>
              <a:spcAft>
                <a:spcPts val="0"/>
              </a:spcAft>
              <a:buClr>
                <a:schemeClr val="dk1"/>
              </a:buClr>
              <a:buSzPts val="1100"/>
              <a:buFont typeface="Arial"/>
              <a:buNone/>
            </a:pPr>
            <a:r>
              <a:rPr lang="en" sz="800" u="sng">
                <a:solidFill>
                  <a:schemeClr val="hlink"/>
                </a:solidFill>
                <a:hlinkClick r:id="rId4"/>
              </a:rPr>
              <a:t>“Morpho didius male dos mhnt” (29 June 2011) by Didier Descouens on Wikimedia Commons under CC BY-SA 4.0</a:t>
            </a:r>
            <a:endParaRPr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ff74e288b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eff74e288b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Moths, like most insects, begin their lives as eggs (1). These eggs hatch, releasing tiny caterpillars which will search for food and collect resources to prepare for pupation (2). Caterpillars continually shed a layer of skin, getting larger in each of these juvenile phases known as an ‘instar’ (1-6). After reaching the largest fifth instar (6), the caterpillar will create a cocoon (7) (called a chrysalis for butterflies) out of spun silk and sometimes natural materials like sticks and leaves. Inside this cocoon, the caterpillar will become a pupae, its insides will liquify and recombine to become the adult moth (8). This adult moth will emerge from the cocoon, pumping air through the veins of its soft, folded wings, so that when they harden they will be fully expanded. Moths that are unable to fully expand their wings after they emerge will be stuck with wings hardened in whatever shape they were stuck in, these moths are often unable to fly or reproduce. Adult moths do not molt and will not grow any larger. Children often have a misconception that small moths are babies and large moths are adults, but as adult moths do not grow, these are just differences in size between species. Caterpillars however do grow larger, very small caterpillars may be smaller forms of the same species, and in some cases the instars of a caterpillar species look very different from each other (the </a:t>
            </a:r>
            <a:r>
              <a:rPr lang="en" u="sng">
                <a:solidFill>
                  <a:schemeClr val="hlink"/>
                </a:solidFill>
                <a:hlinkClick r:id="rId3"/>
              </a:rPr>
              <a:t>black swallowtail</a:t>
            </a:r>
            <a:r>
              <a:rPr lang="en"/>
              <a:t> is a great example of this)</a:t>
            </a:r>
            <a:endParaRPr/>
          </a:p>
          <a:p>
            <a:pPr marL="0" lvl="0" indent="0" algn="l" rtl="0">
              <a:spcBef>
                <a:spcPts val="0"/>
              </a:spcBef>
              <a:spcAft>
                <a:spcPts val="0"/>
              </a:spcAft>
              <a:buNone/>
            </a:pPr>
            <a:endParaRPr/>
          </a:p>
          <a:p>
            <a:pPr marL="0" lvl="0" indent="0" algn="l" rtl="0">
              <a:spcBef>
                <a:spcPts val="0"/>
              </a:spcBef>
              <a:spcAft>
                <a:spcPts val="0"/>
              </a:spcAft>
              <a:buNone/>
            </a:pPr>
            <a:r>
              <a:rPr lang="en" sz="800"/>
              <a:t>Credits:</a:t>
            </a:r>
            <a:endParaRPr sz="800"/>
          </a:p>
          <a:p>
            <a:pPr marL="0" lvl="0" indent="0" algn="l" rtl="0">
              <a:spcBef>
                <a:spcPts val="0"/>
              </a:spcBef>
              <a:spcAft>
                <a:spcPts val="0"/>
              </a:spcAft>
              <a:buNone/>
            </a:pPr>
            <a:r>
              <a:rPr lang="en" sz="800" u="sng">
                <a:solidFill>
                  <a:schemeClr val="hlink"/>
                </a:solidFill>
                <a:hlinkClick r:id="rId4"/>
              </a:rPr>
              <a:t>“Nederlands: Life cycle of the silk moth (Bombyx mori)” (2 Sep 2017) image by B Kimmel on Wikimedia Commons under CC.S-A.A 4.0</a:t>
            </a:r>
            <a:endParaRPr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eff74e288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eff74e288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Moth’s attraction to light is a subtly complex phenomenon. The scientific term for movement according to the direction of light is ‘phototaxis,’ and can be positive if the organism moves towards, or negative if the organism moves away from the light source (think Cockroaches scurrying to the shadows when the lights flick on). While most people have witnessed moth’s propensity for positive phototaxis as they collect around a porchlight, the science behind the behavior is still uncertain. It has long been thought that moths use the moon and stars as a means to travel straight forward (as is well documented in </a:t>
            </a:r>
            <a:r>
              <a:rPr lang="en" u="sng">
                <a:solidFill>
                  <a:schemeClr val="hlink"/>
                </a:solidFill>
                <a:hlinkClick r:id="rId3"/>
              </a:rPr>
              <a:t>dung beetles</a:t>
            </a:r>
            <a:r>
              <a:rPr lang="en"/>
              <a:t>) which has been termed celestial navigation. A recent study suggests that moths are not necessarily attracted to a light, but rather attempt to orient the light above them, causing moths that get too close to a light source to bank sharply to keep the light above them and getting stuck in a whirlpool of directional confusion (</a:t>
            </a:r>
            <a:r>
              <a:rPr lang="en" u="sng">
                <a:solidFill>
                  <a:schemeClr val="hlink"/>
                </a:solidFill>
                <a:hlinkClick r:id="rId4"/>
              </a:rPr>
              <a:t>full paper here</a:t>
            </a:r>
            <a:r>
              <a:rPr lang="en"/>
              <a:t>). A lot is still unknown about moths and their flight habits, which may be an exciting topic for students to contribute to.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sz="800">
              <a:solidFill>
                <a:schemeClr val="dk1"/>
              </a:solidFill>
            </a:endParaRPr>
          </a:p>
          <a:p>
            <a:pPr marL="0" lvl="0" indent="0" algn="l" rtl="0">
              <a:spcBef>
                <a:spcPts val="0"/>
              </a:spcBef>
              <a:spcAft>
                <a:spcPts val="0"/>
              </a:spcAft>
              <a:buNone/>
            </a:pPr>
            <a:r>
              <a:rPr lang="en" sz="800" u="sng">
                <a:solidFill>
                  <a:schemeClr val="hlink"/>
                </a:solidFill>
                <a:hlinkClick r:id="rId5"/>
              </a:rPr>
              <a:t>“Tabacco hawk moth abult” (1 October 2022) image by DataBase Center for Life Science on Wikimedia Commons under CC 4.0</a:t>
            </a:r>
            <a:endParaRPr sz="800"/>
          </a:p>
          <a:p>
            <a:pPr marL="0" lvl="0" indent="0" algn="l" rtl="0">
              <a:spcBef>
                <a:spcPts val="0"/>
              </a:spcBef>
              <a:spcAft>
                <a:spcPts val="0"/>
              </a:spcAft>
              <a:buNone/>
            </a:pPr>
            <a:r>
              <a:rPr lang="en" sz="800" u="sng">
                <a:solidFill>
                  <a:schemeClr val="hlink"/>
                </a:solidFill>
                <a:hlinkClick r:id="rId6"/>
              </a:rPr>
              <a:t>"Bulb Idea Flat Icon GIF Animation.gif” from Wikimedia Commons by Videoplasty.com, CC-BY-SA 4.0</a:t>
            </a:r>
            <a:endParaRPr sz="800"/>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ff74e288b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ff74e288b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Moths are ubiquitous, inhabiting both spaces populated by humans and the more remote wilderness. Moths provide pollination for plants found in gardens and, while not the most important, can play some part in crop pollination. The yucca moth for example is the sole pollinator of yucca plants. Silk moths are also farmed for the silk they create for their cocoons, the silk industry was assessed to be worth $15.6 billion USD in 2021. Additionally, many cultures have historically participated in entomophagy (eating insects) around the world and insects are being suggested as a viable food source to be farmed in developing countries (for example, </a:t>
            </a:r>
            <a:r>
              <a:rPr lang="en" u="sng">
                <a:solidFill>
                  <a:schemeClr val="hlink"/>
                </a:solidFill>
                <a:hlinkClick r:id="rId3"/>
              </a:rPr>
              <a:t>Mopane worms in South Africa</a:t>
            </a:r>
            <a:r>
              <a:rPr lang="en"/>
              <a:t>). On the other end of the spectrum, moth larvae have the potential to be damaging to important crops (for example the pictured Cotton Bollworm) and in households they can cause damage to properties, like those that will eat the animal components of clothing. </a:t>
            </a:r>
            <a:endParaRPr/>
          </a:p>
          <a:p>
            <a:pPr marL="0" lvl="0" indent="0" algn="l" rtl="0">
              <a:spcBef>
                <a:spcPts val="0"/>
              </a:spcBef>
              <a:spcAft>
                <a:spcPts val="0"/>
              </a:spcAft>
              <a:buNone/>
            </a:pPr>
            <a:endParaRPr/>
          </a:p>
          <a:p>
            <a:pPr marL="0" lvl="0" indent="0" algn="l" rtl="0">
              <a:spcBef>
                <a:spcPts val="0"/>
              </a:spcBef>
              <a:spcAft>
                <a:spcPts val="0"/>
              </a:spcAft>
              <a:buNone/>
            </a:pPr>
            <a:r>
              <a:rPr lang="en" sz="800">
                <a:solidFill>
                  <a:schemeClr val="dk1"/>
                </a:solidFill>
              </a:rPr>
              <a:t>Credits:</a:t>
            </a:r>
            <a:endParaRPr/>
          </a:p>
          <a:p>
            <a:pPr marL="0" lvl="0" indent="0" algn="l" rtl="0">
              <a:spcBef>
                <a:spcPts val="0"/>
              </a:spcBef>
              <a:spcAft>
                <a:spcPts val="0"/>
              </a:spcAft>
              <a:buNone/>
            </a:pPr>
            <a:r>
              <a:rPr lang="en" sz="800" u="sng">
                <a:solidFill>
                  <a:schemeClr val="hlink"/>
                </a:solidFill>
                <a:hlinkClick r:id="rId4"/>
              </a:rPr>
              <a:t>“Kukly Bource morušového” (13 August 2006) image by Aida via Kuvaly on Wikimedia Commons under CC.A-S 2.5</a:t>
            </a:r>
            <a:endParaRPr sz="800">
              <a:solidFill>
                <a:srgbClr val="202122"/>
              </a:solidFill>
              <a:highlight>
                <a:srgbClr val="F8F9FA"/>
              </a:highlight>
            </a:endParaRPr>
          </a:p>
          <a:p>
            <a:pPr marL="0" lvl="0" indent="0" algn="l" rtl="0">
              <a:spcBef>
                <a:spcPts val="0"/>
              </a:spcBef>
              <a:spcAft>
                <a:spcPts val="0"/>
              </a:spcAft>
              <a:buNone/>
            </a:pPr>
            <a:r>
              <a:rPr lang="en" sz="800" u="sng">
                <a:solidFill>
                  <a:schemeClr val="hlink"/>
                </a:solidFill>
                <a:hlinkClick r:id="rId5"/>
              </a:rPr>
              <a:t>“Helicoverpa armigera (23907760631)” (23 December 2015) by Donald Hobern on Wikimedia Commons under CC 2.0</a:t>
            </a:r>
            <a:endParaRPr sz="800">
              <a:solidFill>
                <a:srgbClr val="202122"/>
              </a:solidFill>
              <a:highlight>
                <a:srgbClr val="F8F9FA"/>
              </a:highlight>
            </a:endParaRPr>
          </a:p>
          <a:p>
            <a:pPr marL="0" lvl="0" indent="0" algn="l" rtl="0">
              <a:spcBef>
                <a:spcPts val="0"/>
              </a:spcBef>
              <a:spcAft>
                <a:spcPts val="0"/>
              </a:spcAft>
              <a:buNone/>
            </a:pPr>
            <a:endParaRPr sz="1000">
              <a:solidFill>
                <a:srgbClr val="202122"/>
              </a:solidFill>
              <a:highlight>
                <a:srgbClr val="F8F9FA"/>
              </a:highlight>
            </a:endParaRPr>
          </a:p>
          <a:p>
            <a:pPr marL="0" lvl="0" indent="0" algn="l" rtl="0">
              <a:spcBef>
                <a:spcPts val="0"/>
              </a:spcBef>
              <a:spcAft>
                <a:spcPts val="0"/>
              </a:spcAft>
              <a:buClr>
                <a:schemeClr val="dk1"/>
              </a:buClr>
              <a:buSzPts val="1100"/>
              <a:buFont typeface="Arial"/>
              <a:buNone/>
            </a:pPr>
            <a:endParaRPr sz="1000">
              <a:solidFill>
                <a:srgbClr val="202122"/>
              </a:solidFill>
              <a:highlight>
                <a:srgbClr val="F8F9FA"/>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ff74e288b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eff74e288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Compared to other groups of insects, moths are relatively under-studied and there remains much to be known about this group of organisms. These are a few questions that scientists still have and represent examples of ways your students can contribute to what is known about moths.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ff74e288b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eff74e288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bit of a lengthy video, but divided into chapters for easy perusal and provides some amazing slow motion video of moths flying. </a:t>
            </a:r>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a:solidFill>
                <a:schemeClr val="dk1"/>
              </a:solidFill>
            </a:endParaRPr>
          </a:p>
          <a:p>
            <a:pPr marL="0" lvl="0" indent="0" algn="l" rtl="0">
              <a:spcBef>
                <a:spcPts val="0"/>
              </a:spcBef>
              <a:spcAft>
                <a:spcPts val="0"/>
              </a:spcAft>
              <a:buClr>
                <a:schemeClr val="dk1"/>
              </a:buClr>
              <a:buSzPts val="1100"/>
              <a:buFont typeface="Arial"/>
              <a:buNone/>
            </a:pPr>
            <a:r>
              <a:rPr lang="en" sz="800" u="sng">
                <a:solidFill>
                  <a:schemeClr val="hlink"/>
                </a:solidFill>
                <a:hlinkClick r:id="rId3"/>
              </a:rPr>
              <a:t>“7 Spectacular Moths in Slow Motion” (3 August 2021) by Ant Lab on Youtube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ff74e288b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eff74e288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Like you and your student, entomologists keep their dried and pinned specimen in collections as a reference and record for future use. This endeavor is made more difficult due to the damage caused by small carpet beetles called dermestids. As larvae, they burrow into the dried remains of insects and will eventually completely destroy your collection once infested. The signs of a dermestid infestation are holes in the meaty parts of pinned moths, dust collecting below specimen, and the shed exoskeletons from larvae molting collecting in the collection box. There are some good photos and information about how to control </a:t>
            </a:r>
            <a:r>
              <a:rPr lang="en" u="sng">
                <a:solidFill>
                  <a:schemeClr val="hlink"/>
                </a:solidFill>
                <a:hlinkClick r:id="rId3"/>
              </a:rPr>
              <a:t>here</a:t>
            </a:r>
            <a:r>
              <a:rPr lang="en"/>
              <a:t>. Keeping your students aware of the potential of dermestid infestation is the best way to prevent irreparable damage.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800">
                <a:solidFill>
                  <a:schemeClr val="dk1"/>
                </a:solidFill>
              </a:rPr>
              <a:t>Credits:</a:t>
            </a:r>
            <a:endParaRPr>
              <a:solidFill>
                <a:schemeClr val="dk1"/>
              </a:solidFill>
            </a:endParaRPr>
          </a:p>
          <a:p>
            <a:pPr marL="0" lvl="0" indent="0" algn="l" rtl="0">
              <a:spcBef>
                <a:spcPts val="0"/>
              </a:spcBef>
              <a:spcAft>
                <a:spcPts val="0"/>
              </a:spcAft>
              <a:buClr>
                <a:schemeClr val="dk1"/>
              </a:buClr>
              <a:buSzPts val="1100"/>
              <a:buFont typeface="Arial"/>
              <a:buNone/>
            </a:pPr>
            <a:r>
              <a:rPr lang="en" sz="800" u="sng">
                <a:solidFill>
                  <a:schemeClr val="hlink"/>
                </a:solidFill>
                <a:hlinkClick r:id="rId4"/>
              </a:rPr>
              <a:t>“Dermestid Beetle larva in Altona, Hamburg” (19 March 2011) by Aiwok on Wikimedia Commons under CC.A-A.A 3.0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ff74e28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ff74e28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ff74e288b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ff74e288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Moths represent a relatively large, but under-studied group of insects. Worldwide there are thought to be 140,000 species of moths, 11,000 call the USA home. Compare this to the 750 species of butterflies in the US, it becomes clear how underrepresented moths are in science and pop culture alike.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ff74e288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ff74e288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Moth comes from the old english word “maddock” which means maggot or midge.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ff74e288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eff74e288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give context, moths are a type of insect. Insects belong in the animal kingdom, within the phylum “arthropoda” (joint foot) with other joint-footed animals like crabs, lobsters, spiders, ticks, and isopods. Insects are a class of arthropods that include the major orders that we would consider “bugs,” like beetles, cockroaches, wasps, ants, grasshoppers, stink bugs, cicadas, and many more. Each of these groups is it’s own order which can be broken down into smaller titles and eventually species. Moths make up a portion of the order lepidoptera with their cousins the butterflies. There are groups of lepidoptera, known as families, which are either moths or butterflies, but there is no scientific name to describe all moths or all butterflies.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eff74e288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eff74e288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name of the order containing moths is known as lepidoptera, a term made from the ancient greek words for scale and wing. Fossil records suggest that the earliest lepidoptera depended on angiosperms (flowering plants) and evolved alongside them to the great diversity we see today. Butterflies evolved from a group of moths, so technically butterflies are a more recent evolution of ancient moths. The easiest way to determine if a lepidoptera is a moth or butterfly is to look at the antenna; a hooked or knobbed antennae is characteristic of butterflies and skippers while a moth will have thread-like, filamentous antennae with no thickened ending or a feather-like, plumose antennae. </a:t>
            </a:r>
            <a:endParaRPr/>
          </a:p>
          <a:p>
            <a:pPr marL="0" lvl="0" indent="0" algn="l" rtl="0">
              <a:spcBef>
                <a:spcPts val="0"/>
              </a:spcBef>
              <a:spcAft>
                <a:spcPts val="0"/>
              </a:spcAft>
              <a:buNone/>
            </a:pPr>
            <a:endParaRPr/>
          </a:p>
          <a:p>
            <a:pPr marL="0" lvl="0" indent="0" algn="l" rtl="0">
              <a:spcBef>
                <a:spcPts val="0"/>
              </a:spcBef>
              <a:spcAft>
                <a:spcPts val="0"/>
              </a:spcAft>
              <a:buNone/>
            </a:pPr>
            <a:r>
              <a:rPr lang="en" sz="800"/>
              <a:t>Credits:</a:t>
            </a:r>
            <a:endParaRPr sz="800"/>
          </a:p>
          <a:p>
            <a:pPr marL="0" lvl="0" indent="0" algn="l" rtl="0">
              <a:spcBef>
                <a:spcPts val="0"/>
              </a:spcBef>
              <a:spcAft>
                <a:spcPts val="0"/>
              </a:spcAft>
              <a:buNone/>
            </a:pPr>
            <a:r>
              <a:rPr lang="en" sz="800" u="sng">
                <a:solidFill>
                  <a:schemeClr val="hlink"/>
                </a:solidFill>
                <a:hlinkClick r:id="rId3"/>
              </a:rPr>
              <a:t>“Messel Lepidoptera Fig S1c specimen MeI 641.tif” by McNamara et al. (2011) on Wikimedia Commons under CC by 3.0</a:t>
            </a: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ff74e288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eff74e288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major body regions of a moth, we will go through each part in more detail.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f9c0026c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f9c0026c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major body regions of a moth, we will go through each part in more detail.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pen Sans ExtraBold"/>
              <a:buNone/>
              <a:defRPr sz="30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theducation.org"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hyperlink" Target="https://creativecommons.org/licenses/by-nc-sa/4.0/" TargetMode="External"/><Relationship Id="rId4" Type="http://schemas.openxmlformats.org/officeDocument/2006/relationships/hyperlink" Target="mailto:news@motheducation.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JQL25_hoQ1k"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39900" y="652775"/>
            <a:ext cx="8464200" cy="3419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latin typeface="Open Sans"/>
                <a:ea typeface="Open Sans"/>
                <a:cs typeface="Open Sans"/>
                <a:sym typeface="Open Sans"/>
              </a:rPr>
              <a:t>These materials were created with help from, and for the use of, teachers just like you!</a:t>
            </a:r>
            <a:endParaRPr sz="1200" b="1">
              <a:latin typeface="Open Sans"/>
              <a:ea typeface="Open Sans"/>
              <a:cs typeface="Open Sans"/>
              <a:sym typeface="Open Sans"/>
            </a:endParaRPr>
          </a:p>
          <a:p>
            <a:pPr marL="0" lvl="0" indent="0" algn="l" rtl="0">
              <a:lnSpc>
                <a:spcPct val="115000"/>
              </a:lnSpc>
              <a:spcBef>
                <a:spcPts val="0"/>
              </a:spcBef>
              <a:spcAft>
                <a:spcPts val="0"/>
              </a:spcAft>
              <a:buNone/>
            </a:pPr>
            <a:r>
              <a:rPr lang="en" sz="1200">
                <a:latin typeface="Open Sans"/>
                <a:ea typeface="Open Sans"/>
                <a:cs typeface="Open Sans"/>
                <a:sym typeface="Open Sans"/>
              </a:rPr>
              <a:t>Similar resources can be found here: </a:t>
            </a:r>
            <a:r>
              <a:rPr lang="en" sz="1200"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motheducation.org</a:t>
            </a:r>
            <a:endParaRPr sz="1200">
              <a:latin typeface="Open Sans"/>
              <a:ea typeface="Open Sans"/>
              <a:cs typeface="Open Sans"/>
              <a:sym typeface="Open Sans"/>
            </a:endParaRPr>
          </a:p>
          <a:p>
            <a:pPr marL="0" lvl="0" indent="0" algn="l" rtl="0">
              <a:lnSpc>
                <a:spcPct val="115000"/>
              </a:lnSpc>
              <a:spcBef>
                <a:spcPts val="0"/>
              </a:spcBef>
              <a:spcAft>
                <a:spcPts val="0"/>
              </a:spcAft>
              <a:buNone/>
            </a:pPr>
            <a:r>
              <a:rPr lang="en" sz="1200">
                <a:latin typeface="Open Sans"/>
                <a:ea typeface="Open Sans"/>
                <a:cs typeface="Open Sans"/>
                <a:sym typeface="Open Sans"/>
              </a:rPr>
              <a:t>Please direct any questions regarding the materials or questions regarding MothEd to this email: </a:t>
            </a:r>
            <a:r>
              <a:rPr lang="en" sz="1200"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news@motheducation.org</a:t>
            </a:r>
            <a:endParaRPr sz="1200">
              <a:latin typeface="Open Sans"/>
              <a:ea typeface="Open Sans"/>
              <a:cs typeface="Open Sans"/>
              <a:sym typeface="Open Sans"/>
            </a:endParaRPr>
          </a:p>
          <a:p>
            <a:pPr marL="0" lvl="0" indent="0" algn="l" rtl="0">
              <a:lnSpc>
                <a:spcPct val="115000"/>
              </a:lnSpc>
              <a:spcBef>
                <a:spcPts val="0"/>
              </a:spcBef>
              <a:spcAft>
                <a:spcPts val="0"/>
              </a:spcAft>
              <a:buNone/>
            </a:pPr>
            <a:endParaRPr sz="1200" b="1">
              <a:latin typeface="Open Sans"/>
              <a:ea typeface="Open Sans"/>
              <a:cs typeface="Open Sans"/>
              <a:sym typeface="Open Sans"/>
            </a:endParaRPr>
          </a:p>
          <a:p>
            <a:pPr marL="0" lvl="0" indent="0" algn="l" rtl="0">
              <a:lnSpc>
                <a:spcPct val="200000"/>
              </a:lnSpc>
              <a:spcBef>
                <a:spcPts val="0"/>
              </a:spcBef>
              <a:spcAft>
                <a:spcPts val="0"/>
              </a:spcAft>
              <a:buNone/>
            </a:pPr>
            <a:endParaRPr sz="1200">
              <a:latin typeface="Open Sans"/>
              <a:ea typeface="Open Sans"/>
              <a:cs typeface="Open Sans"/>
              <a:sym typeface="Open Sans"/>
            </a:endParaRPr>
          </a:p>
          <a:p>
            <a:pPr marL="0" lvl="0" indent="0" algn="l" rtl="0">
              <a:lnSpc>
                <a:spcPct val="200000"/>
              </a:lnSpc>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This material is adapted by MothEd for use in classrooms. These materials are copyrighted under a </a:t>
            </a:r>
            <a:r>
              <a:rPr lang="en" sz="1200"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Creative Commons Attribution-NonCommercial-ShareAlike 4.0 International License</a:t>
            </a:r>
            <a:r>
              <a:rPr lang="en" sz="1200">
                <a:latin typeface="Open Sans"/>
                <a:ea typeface="Open Sans"/>
                <a:cs typeface="Open Sans"/>
                <a:sym typeface="Open Sans"/>
              </a:rPr>
              <a:t>. Attribution should be given to MothEd unless specific credit is provided.</a:t>
            </a:r>
            <a:endParaRPr sz="1200">
              <a:latin typeface="Open Sans"/>
              <a:ea typeface="Open Sans"/>
              <a:cs typeface="Open Sans"/>
              <a:sym typeface="Open Sans"/>
            </a:endParaRPr>
          </a:p>
          <a:p>
            <a:pPr marL="0" lvl="0" indent="0" algn="l" rtl="0">
              <a:spcBef>
                <a:spcPts val="1200"/>
              </a:spcBef>
              <a:spcAft>
                <a:spcPts val="1200"/>
              </a:spcAft>
              <a:buNone/>
            </a:pPr>
            <a:r>
              <a:rPr lang="en" sz="1200">
                <a:latin typeface="Open Sans"/>
                <a:ea typeface="Open Sans"/>
                <a:cs typeface="Open Sans"/>
                <a:sym typeface="Open Sans"/>
              </a:rPr>
              <a:t>This material is created with support by the National Science Foundation under Grant No. 2100990. Any opinions, findings, and conclusions or recommendations expressed in this material are those of the author(s) and do not necessarily reflect the views of the National Science Foundation.</a:t>
            </a:r>
            <a:endParaRPr sz="1200">
              <a:latin typeface="Open Sans"/>
              <a:ea typeface="Open Sans"/>
              <a:cs typeface="Open Sans"/>
              <a:sym typeface="Open Sans"/>
            </a:endParaRPr>
          </a:p>
        </p:txBody>
      </p:sp>
      <p:pic>
        <p:nvPicPr>
          <p:cNvPr id="55" name="Google Shape;55;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471850" y="1583750"/>
            <a:ext cx="2200275" cy="7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Antennae</a:t>
            </a:r>
            <a:endParaRPr/>
          </a:p>
        </p:txBody>
      </p:sp>
      <p:sp>
        <p:nvSpPr>
          <p:cNvPr id="151" name="Google Shape;151;p22"/>
          <p:cNvSpPr txBox="1">
            <a:spLocks noGrp="1"/>
          </p:cNvSpPr>
          <p:nvPr>
            <p:ph type="body" idx="1"/>
          </p:nvPr>
        </p:nvSpPr>
        <p:spPr>
          <a:xfrm>
            <a:off x="4171950" y="1152475"/>
            <a:ext cx="46605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Antennae allow moths to “taste” chemicals in the air</a:t>
            </a:r>
            <a:endParaRPr/>
          </a:p>
          <a:p>
            <a:pPr marL="457200" lvl="0" indent="-342900" algn="l" rtl="0">
              <a:spcBef>
                <a:spcPts val="0"/>
              </a:spcBef>
              <a:spcAft>
                <a:spcPts val="0"/>
              </a:spcAft>
              <a:buSzPts val="1800"/>
              <a:buChar char="-"/>
            </a:pPr>
            <a:r>
              <a:rPr lang="en"/>
              <a:t>The best way to tell moths from butterflies:</a:t>
            </a:r>
            <a:endParaRPr/>
          </a:p>
          <a:p>
            <a:pPr marL="914400" lvl="1" indent="-330200" algn="l" rtl="0">
              <a:spcBef>
                <a:spcPts val="0"/>
              </a:spcBef>
              <a:spcAft>
                <a:spcPts val="0"/>
              </a:spcAft>
              <a:buClr>
                <a:srgbClr val="715D4A"/>
              </a:buClr>
              <a:buSzPts val="1600"/>
              <a:buChar char="-"/>
            </a:pPr>
            <a:r>
              <a:rPr lang="en" sz="1600">
                <a:solidFill>
                  <a:srgbClr val="715D4A"/>
                </a:solidFill>
              </a:rPr>
              <a:t>Butterflies have knobbed or hooked antennae</a:t>
            </a:r>
            <a:endParaRPr sz="1600">
              <a:solidFill>
                <a:srgbClr val="715D4A"/>
              </a:solidFill>
            </a:endParaRPr>
          </a:p>
          <a:p>
            <a:pPr marL="914400" lvl="1" indent="-330200" algn="l" rtl="0">
              <a:spcBef>
                <a:spcPts val="0"/>
              </a:spcBef>
              <a:spcAft>
                <a:spcPts val="0"/>
              </a:spcAft>
              <a:buClr>
                <a:srgbClr val="E69138"/>
              </a:buClr>
              <a:buSzPts val="1600"/>
              <a:buChar char="-"/>
            </a:pPr>
            <a:r>
              <a:rPr lang="en" sz="1600">
                <a:solidFill>
                  <a:srgbClr val="E69138"/>
                </a:solidFill>
              </a:rPr>
              <a:t>Moths have thread-like, or feather-like antennae</a:t>
            </a:r>
            <a:endParaRPr sz="1600">
              <a:solidFill>
                <a:srgbClr val="E69138"/>
              </a:solidFill>
            </a:endParaRPr>
          </a:p>
        </p:txBody>
      </p:sp>
      <p:pic>
        <p:nvPicPr>
          <p:cNvPr id="152" name="Google Shape;152;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19100" y="1215439"/>
            <a:ext cx="3705225" cy="3036175"/>
          </a:xfrm>
          <a:prstGeom prst="rect">
            <a:avLst/>
          </a:prstGeom>
          <a:noFill/>
          <a:ln w="28575" cap="flat" cmpd="sng">
            <a:solidFill>
              <a:schemeClr val="accent4"/>
            </a:solidFill>
            <a:prstDash val="solid"/>
            <a:round/>
            <a:headEnd type="none" w="sm" len="sm"/>
            <a:tailEnd type="none" w="sm" len="sm"/>
          </a:ln>
        </p:spPr>
      </p:pic>
      <p:sp>
        <p:nvSpPr>
          <p:cNvPr id="153" name="Google Shape;153;p22"/>
          <p:cNvSpPr/>
          <p:nvPr/>
        </p:nvSpPr>
        <p:spPr>
          <a:xfrm>
            <a:off x="2143125" y="1323975"/>
            <a:ext cx="1867200" cy="2571900"/>
          </a:xfrm>
          <a:prstGeom prst="roundRect">
            <a:avLst>
              <a:gd name="adj" fmla="val 16667"/>
            </a:avLst>
          </a:prstGeom>
          <a:solidFill>
            <a:srgbClr val="927C67">
              <a:alpha val="29750"/>
            </a:srgbClr>
          </a:solidFill>
          <a:ln w="9525" cap="flat" cmpd="sng">
            <a:solidFill>
              <a:srgbClr val="715D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4" name="Google Shape;154;p22"/>
          <p:cNvSpPr/>
          <p:nvPr/>
        </p:nvSpPr>
        <p:spPr>
          <a:xfrm>
            <a:off x="571500" y="1323975"/>
            <a:ext cx="1505100" cy="2571900"/>
          </a:xfrm>
          <a:prstGeom prst="roundRect">
            <a:avLst>
              <a:gd name="adj" fmla="val 16667"/>
            </a:avLst>
          </a:prstGeom>
          <a:solidFill>
            <a:srgbClr val="CF9708">
              <a:alpha val="27219"/>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Anatomy of a Moth</a:t>
            </a:r>
            <a:endParaRPr/>
          </a:p>
        </p:txBody>
      </p:sp>
      <p:pic>
        <p:nvPicPr>
          <p:cNvPr id="160" name="Google Shape;160;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5513" y="1086700"/>
            <a:ext cx="4472965" cy="2970100"/>
          </a:xfrm>
          <a:prstGeom prst="rect">
            <a:avLst/>
          </a:prstGeom>
          <a:noFill/>
          <a:ln>
            <a:noFill/>
          </a:ln>
        </p:spPr>
      </p:pic>
      <p:sp>
        <p:nvSpPr>
          <p:cNvPr id="161" name="Google Shape;161;p23"/>
          <p:cNvSpPr txBox="1"/>
          <p:nvPr/>
        </p:nvSpPr>
        <p:spPr>
          <a:xfrm>
            <a:off x="4252610" y="1155403"/>
            <a:ext cx="515700" cy="256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Head</a:t>
            </a:r>
            <a:endParaRPr sz="800">
              <a:solidFill>
                <a:srgbClr val="000000"/>
              </a:solidFill>
              <a:latin typeface="Open Sans"/>
              <a:ea typeface="Open Sans"/>
              <a:cs typeface="Open Sans"/>
              <a:sym typeface="Open Sans"/>
            </a:endParaRPr>
          </a:p>
        </p:txBody>
      </p:sp>
      <p:cxnSp>
        <p:nvCxnSpPr>
          <p:cNvPr id="162" name="Google Shape;162;p23"/>
          <p:cNvCxnSpPr>
            <a:stCxn id="161" idx="2"/>
          </p:cNvCxnSpPr>
          <p:nvPr/>
        </p:nvCxnSpPr>
        <p:spPr>
          <a:xfrm>
            <a:off x="4510460" y="1412203"/>
            <a:ext cx="6000" cy="666300"/>
          </a:xfrm>
          <a:prstGeom prst="straightConnector1">
            <a:avLst/>
          </a:prstGeom>
          <a:noFill/>
          <a:ln w="9525" cap="flat" cmpd="sng">
            <a:solidFill>
              <a:srgbClr val="595959"/>
            </a:solidFill>
            <a:prstDash val="solid"/>
            <a:round/>
            <a:headEnd type="none" w="med" len="med"/>
            <a:tailEnd type="none" w="med" len="med"/>
          </a:ln>
        </p:spPr>
      </p:cxnSp>
      <p:sp>
        <p:nvSpPr>
          <p:cNvPr id="163" name="Google Shape;163;p23"/>
          <p:cNvSpPr txBox="1"/>
          <p:nvPr/>
        </p:nvSpPr>
        <p:spPr>
          <a:xfrm>
            <a:off x="5020541" y="1316128"/>
            <a:ext cx="716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Antennae</a:t>
            </a:r>
            <a:endParaRPr sz="800">
              <a:solidFill>
                <a:srgbClr val="000000"/>
              </a:solidFill>
              <a:latin typeface="Open Sans"/>
              <a:ea typeface="Open Sans"/>
              <a:cs typeface="Open Sans"/>
              <a:sym typeface="Open Sans"/>
            </a:endParaRPr>
          </a:p>
        </p:txBody>
      </p:sp>
      <p:cxnSp>
        <p:nvCxnSpPr>
          <p:cNvPr id="164" name="Google Shape;164;p23"/>
          <p:cNvCxnSpPr>
            <a:stCxn id="163" idx="2"/>
          </p:cNvCxnSpPr>
          <p:nvPr/>
        </p:nvCxnSpPr>
        <p:spPr>
          <a:xfrm flipH="1">
            <a:off x="4927991" y="1572928"/>
            <a:ext cx="450900" cy="401400"/>
          </a:xfrm>
          <a:prstGeom prst="straightConnector1">
            <a:avLst/>
          </a:prstGeom>
          <a:noFill/>
          <a:ln w="9525" cap="flat" cmpd="sng">
            <a:solidFill>
              <a:srgbClr val="595959"/>
            </a:solidFill>
            <a:prstDash val="solid"/>
            <a:round/>
            <a:headEnd type="none" w="med" len="med"/>
            <a:tailEnd type="none" w="med" len="med"/>
          </a:ln>
        </p:spPr>
      </p:cxnSp>
      <p:sp>
        <p:nvSpPr>
          <p:cNvPr id="165" name="Google Shape;165;p23"/>
          <p:cNvSpPr txBox="1"/>
          <p:nvPr/>
        </p:nvSpPr>
        <p:spPr>
          <a:xfrm>
            <a:off x="3248112" y="2223492"/>
            <a:ext cx="5910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Thorax</a:t>
            </a:r>
            <a:endParaRPr sz="800">
              <a:solidFill>
                <a:srgbClr val="000000"/>
              </a:solidFill>
              <a:latin typeface="Open Sans"/>
              <a:ea typeface="Open Sans"/>
              <a:cs typeface="Open Sans"/>
              <a:sym typeface="Open Sans"/>
            </a:endParaRPr>
          </a:p>
        </p:txBody>
      </p:sp>
      <p:cxnSp>
        <p:nvCxnSpPr>
          <p:cNvPr id="166" name="Google Shape;166;p23"/>
          <p:cNvCxnSpPr>
            <a:stCxn id="165" idx="3"/>
          </p:cNvCxnSpPr>
          <p:nvPr/>
        </p:nvCxnSpPr>
        <p:spPr>
          <a:xfrm>
            <a:off x="3839112" y="2351892"/>
            <a:ext cx="606900" cy="284400"/>
          </a:xfrm>
          <a:prstGeom prst="straightConnector1">
            <a:avLst/>
          </a:prstGeom>
          <a:noFill/>
          <a:ln w="9525" cap="flat" cmpd="sng">
            <a:solidFill>
              <a:srgbClr val="595959"/>
            </a:solidFill>
            <a:prstDash val="solid"/>
            <a:round/>
            <a:headEnd type="none" w="med" len="med"/>
            <a:tailEnd type="none" w="med" len="med"/>
          </a:ln>
        </p:spPr>
      </p:cxnSp>
      <p:sp>
        <p:nvSpPr>
          <p:cNvPr id="167" name="Google Shape;167;p23"/>
          <p:cNvSpPr txBox="1"/>
          <p:nvPr/>
        </p:nvSpPr>
        <p:spPr>
          <a:xfrm>
            <a:off x="7053756" y="1966691"/>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Forewing</a:t>
            </a:r>
            <a:endParaRPr sz="800">
              <a:solidFill>
                <a:srgbClr val="000000"/>
              </a:solidFill>
              <a:latin typeface="Open Sans"/>
              <a:ea typeface="Open Sans"/>
              <a:cs typeface="Open Sans"/>
              <a:sym typeface="Open Sans"/>
            </a:endParaRPr>
          </a:p>
        </p:txBody>
      </p:sp>
      <p:cxnSp>
        <p:nvCxnSpPr>
          <p:cNvPr id="168" name="Google Shape;168;p23"/>
          <p:cNvCxnSpPr>
            <a:stCxn id="167" idx="1"/>
          </p:cNvCxnSpPr>
          <p:nvPr/>
        </p:nvCxnSpPr>
        <p:spPr>
          <a:xfrm flipH="1">
            <a:off x="6458556" y="2095091"/>
            <a:ext cx="595200" cy="76800"/>
          </a:xfrm>
          <a:prstGeom prst="straightConnector1">
            <a:avLst/>
          </a:prstGeom>
          <a:noFill/>
          <a:ln w="9525" cap="flat" cmpd="sng">
            <a:solidFill>
              <a:srgbClr val="595959"/>
            </a:solidFill>
            <a:prstDash val="solid"/>
            <a:round/>
            <a:headEnd type="none" w="med" len="med"/>
            <a:tailEnd type="none" w="med" len="med"/>
          </a:ln>
        </p:spPr>
      </p:cxnSp>
      <p:sp>
        <p:nvSpPr>
          <p:cNvPr id="169" name="Google Shape;169;p23"/>
          <p:cNvSpPr txBox="1"/>
          <p:nvPr/>
        </p:nvSpPr>
        <p:spPr>
          <a:xfrm>
            <a:off x="6140222" y="3841468"/>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Hindwing</a:t>
            </a:r>
            <a:endParaRPr sz="800">
              <a:solidFill>
                <a:srgbClr val="000000"/>
              </a:solidFill>
              <a:latin typeface="Open Sans"/>
              <a:ea typeface="Open Sans"/>
              <a:cs typeface="Open Sans"/>
              <a:sym typeface="Open Sans"/>
            </a:endParaRPr>
          </a:p>
        </p:txBody>
      </p:sp>
      <p:cxnSp>
        <p:nvCxnSpPr>
          <p:cNvPr id="170" name="Google Shape;170;p23"/>
          <p:cNvCxnSpPr>
            <a:stCxn id="169" idx="1"/>
          </p:cNvCxnSpPr>
          <p:nvPr/>
        </p:nvCxnSpPr>
        <p:spPr>
          <a:xfrm rot="10800000">
            <a:off x="5837822" y="3767368"/>
            <a:ext cx="302400" cy="202500"/>
          </a:xfrm>
          <a:prstGeom prst="straightConnector1">
            <a:avLst/>
          </a:prstGeom>
          <a:noFill/>
          <a:ln w="9525" cap="flat" cmpd="sng">
            <a:solidFill>
              <a:srgbClr val="595959"/>
            </a:solidFill>
            <a:prstDash val="solid"/>
            <a:round/>
            <a:headEnd type="none" w="med" len="med"/>
            <a:tailEnd type="none" w="med" len="med"/>
          </a:ln>
        </p:spPr>
      </p:cxnSp>
      <p:sp>
        <p:nvSpPr>
          <p:cNvPr id="171" name="Google Shape;171;p23"/>
          <p:cNvSpPr txBox="1"/>
          <p:nvPr/>
        </p:nvSpPr>
        <p:spPr>
          <a:xfrm>
            <a:off x="3418487" y="3109627"/>
            <a:ext cx="765300" cy="2568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Abdomen</a:t>
            </a:r>
            <a:endParaRPr sz="800">
              <a:solidFill>
                <a:srgbClr val="000000"/>
              </a:solidFill>
              <a:latin typeface="Open Sans"/>
              <a:ea typeface="Open Sans"/>
              <a:cs typeface="Open Sans"/>
              <a:sym typeface="Open Sans"/>
            </a:endParaRPr>
          </a:p>
        </p:txBody>
      </p:sp>
      <p:cxnSp>
        <p:nvCxnSpPr>
          <p:cNvPr id="172" name="Google Shape;172;p23"/>
          <p:cNvCxnSpPr>
            <a:stCxn id="171" idx="3"/>
          </p:cNvCxnSpPr>
          <p:nvPr/>
        </p:nvCxnSpPr>
        <p:spPr>
          <a:xfrm rot="10800000" flipH="1">
            <a:off x="4183787" y="3237727"/>
            <a:ext cx="323700" cy="30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311700" y="579775"/>
            <a:ext cx="5261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Head</a:t>
            </a:r>
            <a:endParaRPr/>
          </a:p>
        </p:txBody>
      </p:sp>
      <p:sp>
        <p:nvSpPr>
          <p:cNvPr id="178" name="Google Shape;178;p24"/>
          <p:cNvSpPr txBox="1">
            <a:spLocks noGrp="1"/>
          </p:cNvSpPr>
          <p:nvPr>
            <p:ph type="body" idx="1"/>
          </p:nvPr>
        </p:nvSpPr>
        <p:spPr>
          <a:xfrm>
            <a:off x="311700" y="1152475"/>
            <a:ext cx="4631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Each compound eye is made up of tiny individual light sensing ommatidia</a:t>
            </a:r>
            <a:endParaRPr/>
          </a:p>
          <a:p>
            <a:pPr marL="457200" lvl="0" indent="-342900" algn="l" rtl="0">
              <a:spcBef>
                <a:spcPts val="0"/>
              </a:spcBef>
              <a:spcAft>
                <a:spcPts val="0"/>
              </a:spcAft>
              <a:buSzPts val="1800"/>
              <a:buChar char="-"/>
            </a:pPr>
            <a:r>
              <a:rPr lang="en"/>
              <a:t>Long coiled tongue (proboscis) is used to drink nectar out of flowers like a straw</a:t>
            </a:r>
            <a:endParaRPr/>
          </a:p>
          <a:p>
            <a:pPr marL="457200" lvl="0" indent="-342900" algn="l" rtl="0">
              <a:spcBef>
                <a:spcPts val="0"/>
              </a:spcBef>
              <a:spcAft>
                <a:spcPts val="0"/>
              </a:spcAft>
              <a:buSzPts val="1800"/>
              <a:buChar char="-"/>
            </a:pPr>
            <a:r>
              <a:rPr lang="en"/>
              <a:t>Palps are tiny arms on either side of proboscis</a:t>
            </a:r>
            <a:endParaRPr/>
          </a:p>
        </p:txBody>
      </p:sp>
      <p:pic>
        <p:nvPicPr>
          <p:cNvPr id="179" name="Google Shape;179;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66339" y="565388"/>
            <a:ext cx="2793902" cy="1802339"/>
          </a:xfrm>
          <a:prstGeom prst="rect">
            <a:avLst/>
          </a:prstGeom>
          <a:noFill/>
          <a:ln w="28575" cap="flat" cmpd="sng">
            <a:solidFill>
              <a:schemeClr val="accent4"/>
            </a:solidFill>
            <a:prstDash val="solid"/>
            <a:round/>
            <a:headEnd type="none" w="sm" len="sm"/>
            <a:tailEnd type="none" w="sm" len="sm"/>
          </a:ln>
        </p:spPr>
      </p:pic>
      <p:pic>
        <p:nvPicPr>
          <p:cNvPr id="180" name="Google Shape;180;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73099" y="2510519"/>
            <a:ext cx="3180375" cy="2067593"/>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Anatomy of a Moth</a:t>
            </a:r>
            <a:endParaRPr/>
          </a:p>
        </p:txBody>
      </p:sp>
      <p:pic>
        <p:nvPicPr>
          <p:cNvPr id="186" name="Google Shape;186;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5513" y="1086700"/>
            <a:ext cx="4472965" cy="2970100"/>
          </a:xfrm>
          <a:prstGeom prst="rect">
            <a:avLst/>
          </a:prstGeom>
          <a:noFill/>
          <a:ln>
            <a:noFill/>
          </a:ln>
        </p:spPr>
      </p:pic>
      <p:sp>
        <p:nvSpPr>
          <p:cNvPr id="187" name="Google Shape;187;p25"/>
          <p:cNvSpPr txBox="1"/>
          <p:nvPr/>
        </p:nvSpPr>
        <p:spPr>
          <a:xfrm>
            <a:off x="4252610" y="1155403"/>
            <a:ext cx="515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Head</a:t>
            </a:r>
            <a:endParaRPr sz="800">
              <a:solidFill>
                <a:srgbClr val="000000"/>
              </a:solidFill>
              <a:latin typeface="Open Sans"/>
              <a:ea typeface="Open Sans"/>
              <a:cs typeface="Open Sans"/>
              <a:sym typeface="Open Sans"/>
            </a:endParaRPr>
          </a:p>
        </p:txBody>
      </p:sp>
      <p:cxnSp>
        <p:nvCxnSpPr>
          <p:cNvPr id="188" name="Google Shape;188;p25"/>
          <p:cNvCxnSpPr>
            <a:stCxn id="187" idx="2"/>
          </p:cNvCxnSpPr>
          <p:nvPr/>
        </p:nvCxnSpPr>
        <p:spPr>
          <a:xfrm>
            <a:off x="4510460" y="1412203"/>
            <a:ext cx="6000" cy="666300"/>
          </a:xfrm>
          <a:prstGeom prst="straightConnector1">
            <a:avLst/>
          </a:prstGeom>
          <a:noFill/>
          <a:ln w="9525" cap="flat" cmpd="sng">
            <a:solidFill>
              <a:srgbClr val="595959"/>
            </a:solidFill>
            <a:prstDash val="solid"/>
            <a:round/>
            <a:headEnd type="none" w="med" len="med"/>
            <a:tailEnd type="none" w="med" len="med"/>
          </a:ln>
        </p:spPr>
      </p:cxnSp>
      <p:sp>
        <p:nvSpPr>
          <p:cNvPr id="189" name="Google Shape;189;p25"/>
          <p:cNvSpPr txBox="1"/>
          <p:nvPr/>
        </p:nvSpPr>
        <p:spPr>
          <a:xfrm>
            <a:off x="5020541" y="1316128"/>
            <a:ext cx="716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Antennae</a:t>
            </a:r>
            <a:endParaRPr sz="800">
              <a:solidFill>
                <a:srgbClr val="000000"/>
              </a:solidFill>
              <a:latin typeface="Open Sans"/>
              <a:ea typeface="Open Sans"/>
              <a:cs typeface="Open Sans"/>
              <a:sym typeface="Open Sans"/>
            </a:endParaRPr>
          </a:p>
        </p:txBody>
      </p:sp>
      <p:cxnSp>
        <p:nvCxnSpPr>
          <p:cNvPr id="190" name="Google Shape;190;p25"/>
          <p:cNvCxnSpPr>
            <a:stCxn id="189" idx="2"/>
          </p:cNvCxnSpPr>
          <p:nvPr/>
        </p:nvCxnSpPr>
        <p:spPr>
          <a:xfrm flipH="1">
            <a:off x="4927991" y="1572928"/>
            <a:ext cx="450900" cy="401400"/>
          </a:xfrm>
          <a:prstGeom prst="straightConnector1">
            <a:avLst/>
          </a:prstGeom>
          <a:noFill/>
          <a:ln w="9525" cap="flat" cmpd="sng">
            <a:solidFill>
              <a:srgbClr val="595959"/>
            </a:solidFill>
            <a:prstDash val="solid"/>
            <a:round/>
            <a:headEnd type="none" w="med" len="med"/>
            <a:tailEnd type="none" w="med" len="med"/>
          </a:ln>
        </p:spPr>
      </p:cxnSp>
      <p:sp>
        <p:nvSpPr>
          <p:cNvPr id="191" name="Google Shape;191;p25"/>
          <p:cNvSpPr txBox="1"/>
          <p:nvPr/>
        </p:nvSpPr>
        <p:spPr>
          <a:xfrm>
            <a:off x="3248112" y="2223492"/>
            <a:ext cx="591000" cy="256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Thorax</a:t>
            </a:r>
            <a:endParaRPr sz="800">
              <a:solidFill>
                <a:srgbClr val="000000"/>
              </a:solidFill>
              <a:latin typeface="Open Sans"/>
              <a:ea typeface="Open Sans"/>
              <a:cs typeface="Open Sans"/>
              <a:sym typeface="Open Sans"/>
            </a:endParaRPr>
          </a:p>
        </p:txBody>
      </p:sp>
      <p:cxnSp>
        <p:nvCxnSpPr>
          <p:cNvPr id="192" name="Google Shape;192;p25"/>
          <p:cNvCxnSpPr>
            <a:stCxn id="191" idx="3"/>
          </p:cNvCxnSpPr>
          <p:nvPr/>
        </p:nvCxnSpPr>
        <p:spPr>
          <a:xfrm>
            <a:off x="3839112" y="2351892"/>
            <a:ext cx="606900" cy="284400"/>
          </a:xfrm>
          <a:prstGeom prst="straightConnector1">
            <a:avLst/>
          </a:prstGeom>
          <a:noFill/>
          <a:ln w="9525" cap="flat" cmpd="sng">
            <a:solidFill>
              <a:srgbClr val="595959"/>
            </a:solidFill>
            <a:prstDash val="solid"/>
            <a:round/>
            <a:headEnd type="none" w="med" len="med"/>
            <a:tailEnd type="none" w="med" len="med"/>
          </a:ln>
        </p:spPr>
      </p:cxnSp>
      <p:sp>
        <p:nvSpPr>
          <p:cNvPr id="193" name="Google Shape;193;p25"/>
          <p:cNvSpPr txBox="1"/>
          <p:nvPr/>
        </p:nvSpPr>
        <p:spPr>
          <a:xfrm>
            <a:off x="7053756" y="1966691"/>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Forewing</a:t>
            </a:r>
            <a:endParaRPr sz="800">
              <a:solidFill>
                <a:srgbClr val="000000"/>
              </a:solidFill>
              <a:latin typeface="Open Sans"/>
              <a:ea typeface="Open Sans"/>
              <a:cs typeface="Open Sans"/>
              <a:sym typeface="Open Sans"/>
            </a:endParaRPr>
          </a:p>
        </p:txBody>
      </p:sp>
      <p:cxnSp>
        <p:nvCxnSpPr>
          <p:cNvPr id="194" name="Google Shape;194;p25"/>
          <p:cNvCxnSpPr>
            <a:stCxn id="193" idx="1"/>
          </p:cNvCxnSpPr>
          <p:nvPr/>
        </p:nvCxnSpPr>
        <p:spPr>
          <a:xfrm flipH="1">
            <a:off x="6458556" y="2095091"/>
            <a:ext cx="595200" cy="76800"/>
          </a:xfrm>
          <a:prstGeom prst="straightConnector1">
            <a:avLst/>
          </a:prstGeom>
          <a:noFill/>
          <a:ln w="9525" cap="flat" cmpd="sng">
            <a:solidFill>
              <a:srgbClr val="595959"/>
            </a:solidFill>
            <a:prstDash val="solid"/>
            <a:round/>
            <a:headEnd type="none" w="med" len="med"/>
            <a:tailEnd type="none" w="med" len="med"/>
          </a:ln>
        </p:spPr>
      </p:cxnSp>
      <p:sp>
        <p:nvSpPr>
          <p:cNvPr id="195" name="Google Shape;195;p25"/>
          <p:cNvSpPr txBox="1"/>
          <p:nvPr/>
        </p:nvSpPr>
        <p:spPr>
          <a:xfrm>
            <a:off x="6140222" y="3841468"/>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Hindwing</a:t>
            </a:r>
            <a:endParaRPr sz="800">
              <a:solidFill>
                <a:srgbClr val="000000"/>
              </a:solidFill>
              <a:latin typeface="Open Sans"/>
              <a:ea typeface="Open Sans"/>
              <a:cs typeface="Open Sans"/>
              <a:sym typeface="Open Sans"/>
            </a:endParaRPr>
          </a:p>
        </p:txBody>
      </p:sp>
      <p:cxnSp>
        <p:nvCxnSpPr>
          <p:cNvPr id="196" name="Google Shape;196;p25"/>
          <p:cNvCxnSpPr>
            <a:stCxn id="195" idx="1"/>
          </p:cNvCxnSpPr>
          <p:nvPr/>
        </p:nvCxnSpPr>
        <p:spPr>
          <a:xfrm rot="10800000">
            <a:off x="5837822" y="3767368"/>
            <a:ext cx="302400" cy="202500"/>
          </a:xfrm>
          <a:prstGeom prst="straightConnector1">
            <a:avLst/>
          </a:prstGeom>
          <a:noFill/>
          <a:ln w="9525" cap="flat" cmpd="sng">
            <a:solidFill>
              <a:srgbClr val="595959"/>
            </a:solidFill>
            <a:prstDash val="solid"/>
            <a:round/>
            <a:headEnd type="none" w="med" len="med"/>
            <a:tailEnd type="none" w="med" len="med"/>
          </a:ln>
        </p:spPr>
      </p:cxnSp>
      <p:sp>
        <p:nvSpPr>
          <p:cNvPr id="197" name="Google Shape;197;p25"/>
          <p:cNvSpPr txBox="1"/>
          <p:nvPr/>
        </p:nvSpPr>
        <p:spPr>
          <a:xfrm>
            <a:off x="3418487" y="3109627"/>
            <a:ext cx="765300" cy="2568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Abdomen</a:t>
            </a:r>
            <a:endParaRPr sz="800">
              <a:solidFill>
                <a:srgbClr val="000000"/>
              </a:solidFill>
              <a:latin typeface="Open Sans"/>
              <a:ea typeface="Open Sans"/>
              <a:cs typeface="Open Sans"/>
              <a:sym typeface="Open Sans"/>
            </a:endParaRPr>
          </a:p>
        </p:txBody>
      </p:sp>
      <p:cxnSp>
        <p:nvCxnSpPr>
          <p:cNvPr id="198" name="Google Shape;198;p25"/>
          <p:cNvCxnSpPr>
            <a:stCxn id="197" idx="3"/>
          </p:cNvCxnSpPr>
          <p:nvPr/>
        </p:nvCxnSpPr>
        <p:spPr>
          <a:xfrm rot="10800000" flipH="1">
            <a:off x="4183787" y="3237727"/>
            <a:ext cx="323700" cy="30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3705225" y="445025"/>
            <a:ext cx="5127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Thorax</a:t>
            </a:r>
            <a:endParaRPr/>
          </a:p>
        </p:txBody>
      </p:sp>
      <p:sp>
        <p:nvSpPr>
          <p:cNvPr id="204" name="Google Shape;204;p26"/>
          <p:cNvSpPr txBox="1">
            <a:spLocks noGrp="1"/>
          </p:cNvSpPr>
          <p:nvPr>
            <p:ph type="body" idx="1"/>
          </p:nvPr>
        </p:nvSpPr>
        <p:spPr>
          <a:xfrm>
            <a:off x="3952875" y="1152475"/>
            <a:ext cx="48795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point of attachment for the legs</a:t>
            </a:r>
            <a:endParaRPr/>
          </a:p>
          <a:p>
            <a:pPr marL="457200" lvl="0" indent="-342900" algn="l" rtl="0">
              <a:spcBef>
                <a:spcPts val="0"/>
              </a:spcBef>
              <a:spcAft>
                <a:spcPts val="0"/>
              </a:spcAft>
              <a:buSzPts val="1800"/>
              <a:buChar char="-"/>
            </a:pPr>
            <a:r>
              <a:rPr lang="en"/>
              <a:t>The end of each leg possesses a pair of hooked claws</a:t>
            </a:r>
            <a:endParaRPr/>
          </a:p>
          <a:p>
            <a:pPr marL="457200" lvl="0" indent="-342900" algn="l" rtl="0">
              <a:spcBef>
                <a:spcPts val="0"/>
              </a:spcBef>
              <a:spcAft>
                <a:spcPts val="0"/>
              </a:spcAft>
              <a:buSzPts val="1800"/>
              <a:buChar char="-"/>
            </a:pPr>
            <a:r>
              <a:rPr lang="en"/>
              <a:t>Open circulatory system:</a:t>
            </a:r>
            <a:endParaRPr sz="1600"/>
          </a:p>
          <a:p>
            <a:pPr marL="914400" lvl="1" indent="-330200" algn="l" rtl="0">
              <a:spcBef>
                <a:spcPts val="0"/>
              </a:spcBef>
              <a:spcAft>
                <a:spcPts val="0"/>
              </a:spcAft>
              <a:buSzPts val="1600"/>
              <a:buChar char="-"/>
            </a:pPr>
            <a:r>
              <a:rPr lang="en" sz="1600"/>
              <a:t>Small openings on the outside of the thorax (spiracles) carry oxygen through tubes (trachea) to the organs inside </a:t>
            </a:r>
            <a:endParaRPr sz="2000"/>
          </a:p>
        </p:txBody>
      </p:sp>
      <p:pic>
        <p:nvPicPr>
          <p:cNvPr id="205" name="Google Shape;205;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1500" y="2620499"/>
            <a:ext cx="3133727" cy="2029040"/>
          </a:xfrm>
          <a:prstGeom prst="rect">
            <a:avLst/>
          </a:prstGeom>
          <a:noFill/>
          <a:ln w="28575" cap="flat" cmpd="sng">
            <a:solidFill>
              <a:schemeClr val="accent4"/>
            </a:solidFill>
            <a:prstDash val="solid"/>
            <a:round/>
            <a:headEnd type="none" w="sm" len="sm"/>
            <a:tailEnd type="none" w="sm" len="sm"/>
          </a:ln>
        </p:spPr>
      </p:pic>
      <p:pic>
        <p:nvPicPr>
          <p:cNvPr id="206" name="Google Shape;206;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11630" y="493963"/>
            <a:ext cx="2053459" cy="2029041"/>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Anatomy of a Moth</a:t>
            </a:r>
            <a:endParaRPr/>
          </a:p>
        </p:txBody>
      </p:sp>
      <p:pic>
        <p:nvPicPr>
          <p:cNvPr id="212" name="Google Shape;21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5513" y="1086700"/>
            <a:ext cx="4472965" cy="2970100"/>
          </a:xfrm>
          <a:prstGeom prst="rect">
            <a:avLst/>
          </a:prstGeom>
          <a:noFill/>
          <a:ln>
            <a:noFill/>
          </a:ln>
        </p:spPr>
      </p:pic>
      <p:sp>
        <p:nvSpPr>
          <p:cNvPr id="213" name="Google Shape;213;p27"/>
          <p:cNvSpPr txBox="1"/>
          <p:nvPr/>
        </p:nvSpPr>
        <p:spPr>
          <a:xfrm>
            <a:off x="4252610" y="1155403"/>
            <a:ext cx="515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Head</a:t>
            </a:r>
            <a:endParaRPr sz="800">
              <a:solidFill>
                <a:srgbClr val="000000"/>
              </a:solidFill>
              <a:latin typeface="Open Sans"/>
              <a:ea typeface="Open Sans"/>
              <a:cs typeface="Open Sans"/>
              <a:sym typeface="Open Sans"/>
            </a:endParaRPr>
          </a:p>
        </p:txBody>
      </p:sp>
      <p:cxnSp>
        <p:nvCxnSpPr>
          <p:cNvPr id="214" name="Google Shape;214;p27"/>
          <p:cNvCxnSpPr>
            <a:stCxn id="213" idx="2"/>
          </p:cNvCxnSpPr>
          <p:nvPr/>
        </p:nvCxnSpPr>
        <p:spPr>
          <a:xfrm>
            <a:off x="4510460" y="1412203"/>
            <a:ext cx="6000" cy="666300"/>
          </a:xfrm>
          <a:prstGeom prst="straightConnector1">
            <a:avLst/>
          </a:prstGeom>
          <a:noFill/>
          <a:ln w="9525" cap="flat" cmpd="sng">
            <a:solidFill>
              <a:srgbClr val="595959"/>
            </a:solidFill>
            <a:prstDash val="solid"/>
            <a:round/>
            <a:headEnd type="none" w="med" len="med"/>
            <a:tailEnd type="none" w="med" len="med"/>
          </a:ln>
        </p:spPr>
      </p:cxnSp>
      <p:sp>
        <p:nvSpPr>
          <p:cNvPr id="215" name="Google Shape;215;p27"/>
          <p:cNvSpPr txBox="1"/>
          <p:nvPr/>
        </p:nvSpPr>
        <p:spPr>
          <a:xfrm>
            <a:off x="5020541" y="1316128"/>
            <a:ext cx="716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Antennae</a:t>
            </a:r>
            <a:endParaRPr sz="800">
              <a:solidFill>
                <a:srgbClr val="000000"/>
              </a:solidFill>
              <a:latin typeface="Open Sans"/>
              <a:ea typeface="Open Sans"/>
              <a:cs typeface="Open Sans"/>
              <a:sym typeface="Open Sans"/>
            </a:endParaRPr>
          </a:p>
        </p:txBody>
      </p:sp>
      <p:cxnSp>
        <p:nvCxnSpPr>
          <p:cNvPr id="216" name="Google Shape;216;p27"/>
          <p:cNvCxnSpPr>
            <a:stCxn id="215" idx="2"/>
          </p:cNvCxnSpPr>
          <p:nvPr/>
        </p:nvCxnSpPr>
        <p:spPr>
          <a:xfrm flipH="1">
            <a:off x="4927991" y="1572928"/>
            <a:ext cx="450900" cy="401400"/>
          </a:xfrm>
          <a:prstGeom prst="straightConnector1">
            <a:avLst/>
          </a:prstGeom>
          <a:noFill/>
          <a:ln w="9525" cap="flat" cmpd="sng">
            <a:solidFill>
              <a:srgbClr val="595959"/>
            </a:solidFill>
            <a:prstDash val="solid"/>
            <a:round/>
            <a:headEnd type="none" w="med" len="med"/>
            <a:tailEnd type="none" w="med" len="med"/>
          </a:ln>
        </p:spPr>
      </p:cxnSp>
      <p:sp>
        <p:nvSpPr>
          <p:cNvPr id="217" name="Google Shape;217;p27"/>
          <p:cNvSpPr txBox="1"/>
          <p:nvPr/>
        </p:nvSpPr>
        <p:spPr>
          <a:xfrm>
            <a:off x="3248112" y="2223492"/>
            <a:ext cx="5910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Thorax</a:t>
            </a:r>
            <a:endParaRPr sz="800">
              <a:solidFill>
                <a:srgbClr val="000000"/>
              </a:solidFill>
              <a:latin typeface="Open Sans"/>
              <a:ea typeface="Open Sans"/>
              <a:cs typeface="Open Sans"/>
              <a:sym typeface="Open Sans"/>
            </a:endParaRPr>
          </a:p>
        </p:txBody>
      </p:sp>
      <p:cxnSp>
        <p:nvCxnSpPr>
          <p:cNvPr id="218" name="Google Shape;218;p27"/>
          <p:cNvCxnSpPr>
            <a:stCxn id="217" idx="3"/>
          </p:cNvCxnSpPr>
          <p:nvPr/>
        </p:nvCxnSpPr>
        <p:spPr>
          <a:xfrm>
            <a:off x="3839112" y="2351892"/>
            <a:ext cx="606900" cy="284400"/>
          </a:xfrm>
          <a:prstGeom prst="straightConnector1">
            <a:avLst/>
          </a:prstGeom>
          <a:noFill/>
          <a:ln w="9525" cap="flat" cmpd="sng">
            <a:solidFill>
              <a:srgbClr val="595959"/>
            </a:solidFill>
            <a:prstDash val="solid"/>
            <a:round/>
            <a:headEnd type="none" w="med" len="med"/>
            <a:tailEnd type="none" w="med" len="med"/>
          </a:ln>
        </p:spPr>
      </p:cxnSp>
      <p:sp>
        <p:nvSpPr>
          <p:cNvPr id="219" name="Google Shape;219;p27"/>
          <p:cNvSpPr txBox="1"/>
          <p:nvPr/>
        </p:nvSpPr>
        <p:spPr>
          <a:xfrm>
            <a:off x="7053756" y="1966691"/>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Forewing</a:t>
            </a:r>
            <a:endParaRPr sz="800">
              <a:solidFill>
                <a:srgbClr val="000000"/>
              </a:solidFill>
              <a:latin typeface="Open Sans"/>
              <a:ea typeface="Open Sans"/>
              <a:cs typeface="Open Sans"/>
              <a:sym typeface="Open Sans"/>
            </a:endParaRPr>
          </a:p>
        </p:txBody>
      </p:sp>
      <p:cxnSp>
        <p:nvCxnSpPr>
          <p:cNvPr id="220" name="Google Shape;220;p27"/>
          <p:cNvCxnSpPr>
            <a:stCxn id="219" idx="1"/>
          </p:cNvCxnSpPr>
          <p:nvPr/>
        </p:nvCxnSpPr>
        <p:spPr>
          <a:xfrm flipH="1">
            <a:off x="6458556" y="2095091"/>
            <a:ext cx="595200" cy="76800"/>
          </a:xfrm>
          <a:prstGeom prst="straightConnector1">
            <a:avLst/>
          </a:prstGeom>
          <a:noFill/>
          <a:ln w="9525" cap="flat" cmpd="sng">
            <a:solidFill>
              <a:srgbClr val="595959"/>
            </a:solidFill>
            <a:prstDash val="solid"/>
            <a:round/>
            <a:headEnd type="none" w="med" len="med"/>
            <a:tailEnd type="none" w="med" len="med"/>
          </a:ln>
        </p:spPr>
      </p:cxnSp>
      <p:sp>
        <p:nvSpPr>
          <p:cNvPr id="221" name="Google Shape;221;p27"/>
          <p:cNvSpPr txBox="1"/>
          <p:nvPr/>
        </p:nvSpPr>
        <p:spPr>
          <a:xfrm>
            <a:off x="6140222" y="3841468"/>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Hindwing</a:t>
            </a:r>
            <a:endParaRPr sz="800">
              <a:solidFill>
                <a:srgbClr val="000000"/>
              </a:solidFill>
              <a:latin typeface="Open Sans"/>
              <a:ea typeface="Open Sans"/>
              <a:cs typeface="Open Sans"/>
              <a:sym typeface="Open Sans"/>
            </a:endParaRPr>
          </a:p>
        </p:txBody>
      </p:sp>
      <p:cxnSp>
        <p:nvCxnSpPr>
          <p:cNvPr id="222" name="Google Shape;222;p27"/>
          <p:cNvCxnSpPr>
            <a:stCxn id="221" idx="1"/>
          </p:cNvCxnSpPr>
          <p:nvPr/>
        </p:nvCxnSpPr>
        <p:spPr>
          <a:xfrm rot="10800000">
            <a:off x="5837822" y="3767368"/>
            <a:ext cx="302400" cy="202500"/>
          </a:xfrm>
          <a:prstGeom prst="straightConnector1">
            <a:avLst/>
          </a:prstGeom>
          <a:noFill/>
          <a:ln w="9525" cap="flat" cmpd="sng">
            <a:solidFill>
              <a:srgbClr val="595959"/>
            </a:solidFill>
            <a:prstDash val="solid"/>
            <a:round/>
            <a:headEnd type="none" w="med" len="med"/>
            <a:tailEnd type="none" w="med" len="med"/>
          </a:ln>
        </p:spPr>
      </p:cxnSp>
      <p:sp>
        <p:nvSpPr>
          <p:cNvPr id="223" name="Google Shape;223;p27"/>
          <p:cNvSpPr txBox="1"/>
          <p:nvPr/>
        </p:nvSpPr>
        <p:spPr>
          <a:xfrm>
            <a:off x="3418487" y="3109627"/>
            <a:ext cx="765300" cy="256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Abdomen</a:t>
            </a:r>
            <a:endParaRPr sz="800">
              <a:solidFill>
                <a:srgbClr val="000000"/>
              </a:solidFill>
              <a:latin typeface="Open Sans"/>
              <a:ea typeface="Open Sans"/>
              <a:cs typeface="Open Sans"/>
              <a:sym typeface="Open Sans"/>
            </a:endParaRPr>
          </a:p>
        </p:txBody>
      </p:sp>
      <p:cxnSp>
        <p:nvCxnSpPr>
          <p:cNvPr id="224" name="Google Shape;224;p27"/>
          <p:cNvCxnSpPr>
            <a:stCxn id="223" idx="3"/>
          </p:cNvCxnSpPr>
          <p:nvPr/>
        </p:nvCxnSpPr>
        <p:spPr>
          <a:xfrm rot="10800000" flipH="1">
            <a:off x="4183787" y="3237727"/>
            <a:ext cx="323700" cy="30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Abdomen</a:t>
            </a:r>
            <a:endParaRPr/>
          </a:p>
        </p:txBody>
      </p:sp>
      <p:sp>
        <p:nvSpPr>
          <p:cNvPr id="230" name="Google Shape;230;p28"/>
          <p:cNvSpPr txBox="1">
            <a:spLocks noGrp="1"/>
          </p:cNvSpPr>
          <p:nvPr>
            <p:ph type="body" idx="1"/>
          </p:nvPr>
        </p:nvSpPr>
        <p:spPr>
          <a:xfrm>
            <a:off x="311700" y="1152475"/>
            <a:ext cx="40794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Contains the d</a:t>
            </a:r>
            <a:r>
              <a:rPr lang="en" sz="1800"/>
              <a:t>igestive </a:t>
            </a:r>
            <a:r>
              <a:rPr lang="en"/>
              <a:t>and r</a:t>
            </a:r>
            <a:r>
              <a:rPr lang="en" sz="1800"/>
              <a:t>eproductive organs</a:t>
            </a:r>
            <a:endParaRPr sz="1800"/>
          </a:p>
          <a:p>
            <a:pPr marL="457200" lvl="0" indent="-342900" algn="l" rtl="0">
              <a:spcBef>
                <a:spcPts val="0"/>
              </a:spcBef>
              <a:spcAft>
                <a:spcPts val="0"/>
              </a:spcAft>
              <a:buSzPts val="1800"/>
              <a:buChar char="-"/>
            </a:pPr>
            <a:r>
              <a:rPr lang="en"/>
              <a:t>Can be colored to warn predators</a:t>
            </a:r>
            <a:endParaRPr/>
          </a:p>
        </p:txBody>
      </p:sp>
      <p:pic>
        <p:nvPicPr>
          <p:cNvPr id="231" name="Google Shape;231;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66800" y="2922600"/>
            <a:ext cx="2317750" cy="1390650"/>
          </a:xfrm>
          <a:prstGeom prst="rect">
            <a:avLst/>
          </a:prstGeom>
          <a:noFill/>
          <a:ln>
            <a:noFill/>
          </a:ln>
        </p:spPr>
      </p:pic>
      <p:pic>
        <p:nvPicPr>
          <p:cNvPr id="232" name="Google Shape;232;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03100" y="1408112"/>
            <a:ext cx="4570950" cy="2905125"/>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Anatomy of a Moth</a:t>
            </a:r>
            <a:endParaRPr/>
          </a:p>
        </p:txBody>
      </p:sp>
      <p:pic>
        <p:nvPicPr>
          <p:cNvPr id="238" name="Google Shape;23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5513" y="1086700"/>
            <a:ext cx="4472965" cy="2970100"/>
          </a:xfrm>
          <a:prstGeom prst="rect">
            <a:avLst/>
          </a:prstGeom>
          <a:noFill/>
          <a:ln>
            <a:noFill/>
          </a:ln>
        </p:spPr>
      </p:pic>
      <p:sp>
        <p:nvSpPr>
          <p:cNvPr id="239" name="Google Shape;239;p29"/>
          <p:cNvSpPr txBox="1"/>
          <p:nvPr/>
        </p:nvSpPr>
        <p:spPr>
          <a:xfrm>
            <a:off x="4252610" y="1155403"/>
            <a:ext cx="515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Head</a:t>
            </a:r>
            <a:endParaRPr sz="800">
              <a:solidFill>
                <a:srgbClr val="000000"/>
              </a:solidFill>
              <a:latin typeface="Open Sans"/>
              <a:ea typeface="Open Sans"/>
              <a:cs typeface="Open Sans"/>
              <a:sym typeface="Open Sans"/>
            </a:endParaRPr>
          </a:p>
        </p:txBody>
      </p:sp>
      <p:cxnSp>
        <p:nvCxnSpPr>
          <p:cNvPr id="240" name="Google Shape;240;p29"/>
          <p:cNvCxnSpPr>
            <a:stCxn id="239" idx="2"/>
          </p:cNvCxnSpPr>
          <p:nvPr/>
        </p:nvCxnSpPr>
        <p:spPr>
          <a:xfrm>
            <a:off x="4510460" y="1412203"/>
            <a:ext cx="6000" cy="666300"/>
          </a:xfrm>
          <a:prstGeom prst="straightConnector1">
            <a:avLst/>
          </a:prstGeom>
          <a:noFill/>
          <a:ln w="9525" cap="flat" cmpd="sng">
            <a:solidFill>
              <a:srgbClr val="595959"/>
            </a:solidFill>
            <a:prstDash val="solid"/>
            <a:round/>
            <a:headEnd type="none" w="med" len="med"/>
            <a:tailEnd type="none" w="med" len="med"/>
          </a:ln>
        </p:spPr>
      </p:cxnSp>
      <p:sp>
        <p:nvSpPr>
          <p:cNvPr id="241" name="Google Shape;241;p29"/>
          <p:cNvSpPr txBox="1"/>
          <p:nvPr/>
        </p:nvSpPr>
        <p:spPr>
          <a:xfrm>
            <a:off x="5020541" y="1316128"/>
            <a:ext cx="7167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Antennae</a:t>
            </a:r>
            <a:endParaRPr sz="800">
              <a:solidFill>
                <a:srgbClr val="000000"/>
              </a:solidFill>
              <a:latin typeface="Open Sans"/>
              <a:ea typeface="Open Sans"/>
              <a:cs typeface="Open Sans"/>
              <a:sym typeface="Open Sans"/>
            </a:endParaRPr>
          </a:p>
        </p:txBody>
      </p:sp>
      <p:cxnSp>
        <p:nvCxnSpPr>
          <p:cNvPr id="242" name="Google Shape;242;p29"/>
          <p:cNvCxnSpPr>
            <a:stCxn id="241" idx="2"/>
          </p:cNvCxnSpPr>
          <p:nvPr/>
        </p:nvCxnSpPr>
        <p:spPr>
          <a:xfrm flipH="1">
            <a:off x="4927991" y="1572928"/>
            <a:ext cx="450900" cy="401400"/>
          </a:xfrm>
          <a:prstGeom prst="straightConnector1">
            <a:avLst/>
          </a:prstGeom>
          <a:noFill/>
          <a:ln w="9525" cap="flat" cmpd="sng">
            <a:solidFill>
              <a:srgbClr val="595959"/>
            </a:solidFill>
            <a:prstDash val="solid"/>
            <a:round/>
            <a:headEnd type="none" w="med" len="med"/>
            <a:tailEnd type="none" w="med" len="med"/>
          </a:ln>
        </p:spPr>
      </p:cxnSp>
      <p:sp>
        <p:nvSpPr>
          <p:cNvPr id="243" name="Google Shape;243;p29"/>
          <p:cNvSpPr txBox="1"/>
          <p:nvPr/>
        </p:nvSpPr>
        <p:spPr>
          <a:xfrm>
            <a:off x="3248112" y="2223492"/>
            <a:ext cx="5910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Thorax</a:t>
            </a:r>
            <a:endParaRPr sz="800">
              <a:solidFill>
                <a:srgbClr val="000000"/>
              </a:solidFill>
              <a:latin typeface="Open Sans"/>
              <a:ea typeface="Open Sans"/>
              <a:cs typeface="Open Sans"/>
              <a:sym typeface="Open Sans"/>
            </a:endParaRPr>
          </a:p>
        </p:txBody>
      </p:sp>
      <p:cxnSp>
        <p:nvCxnSpPr>
          <p:cNvPr id="244" name="Google Shape;244;p29"/>
          <p:cNvCxnSpPr>
            <a:stCxn id="243" idx="3"/>
          </p:cNvCxnSpPr>
          <p:nvPr/>
        </p:nvCxnSpPr>
        <p:spPr>
          <a:xfrm>
            <a:off x="3839112" y="2351892"/>
            <a:ext cx="606900" cy="284400"/>
          </a:xfrm>
          <a:prstGeom prst="straightConnector1">
            <a:avLst/>
          </a:prstGeom>
          <a:noFill/>
          <a:ln w="9525" cap="flat" cmpd="sng">
            <a:solidFill>
              <a:srgbClr val="595959"/>
            </a:solidFill>
            <a:prstDash val="solid"/>
            <a:round/>
            <a:headEnd type="none" w="med" len="med"/>
            <a:tailEnd type="none" w="med" len="med"/>
          </a:ln>
        </p:spPr>
      </p:cxnSp>
      <p:sp>
        <p:nvSpPr>
          <p:cNvPr id="245" name="Google Shape;245;p29"/>
          <p:cNvSpPr txBox="1"/>
          <p:nvPr/>
        </p:nvSpPr>
        <p:spPr>
          <a:xfrm>
            <a:off x="7053756" y="1966691"/>
            <a:ext cx="716700" cy="256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Forewing</a:t>
            </a:r>
            <a:endParaRPr sz="800">
              <a:solidFill>
                <a:srgbClr val="000000"/>
              </a:solidFill>
              <a:latin typeface="Open Sans"/>
              <a:ea typeface="Open Sans"/>
              <a:cs typeface="Open Sans"/>
              <a:sym typeface="Open Sans"/>
            </a:endParaRPr>
          </a:p>
        </p:txBody>
      </p:sp>
      <p:cxnSp>
        <p:nvCxnSpPr>
          <p:cNvPr id="246" name="Google Shape;246;p29"/>
          <p:cNvCxnSpPr>
            <a:stCxn id="245" idx="1"/>
          </p:cNvCxnSpPr>
          <p:nvPr/>
        </p:nvCxnSpPr>
        <p:spPr>
          <a:xfrm flipH="1">
            <a:off x="6458556" y="2095091"/>
            <a:ext cx="595200" cy="76800"/>
          </a:xfrm>
          <a:prstGeom prst="straightConnector1">
            <a:avLst/>
          </a:prstGeom>
          <a:noFill/>
          <a:ln w="9525" cap="flat" cmpd="sng">
            <a:solidFill>
              <a:srgbClr val="595959"/>
            </a:solidFill>
            <a:prstDash val="solid"/>
            <a:round/>
            <a:headEnd type="none" w="med" len="med"/>
            <a:tailEnd type="none" w="med" len="med"/>
          </a:ln>
        </p:spPr>
      </p:cxnSp>
      <p:sp>
        <p:nvSpPr>
          <p:cNvPr id="247" name="Google Shape;247;p29"/>
          <p:cNvSpPr txBox="1"/>
          <p:nvPr/>
        </p:nvSpPr>
        <p:spPr>
          <a:xfrm>
            <a:off x="6140222" y="3841468"/>
            <a:ext cx="716700" cy="256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Hindwing</a:t>
            </a:r>
            <a:endParaRPr sz="800">
              <a:solidFill>
                <a:srgbClr val="000000"/>
              </a:solidFill>
              <a:latin typeface="Open Sans"/>
              <a:ea typeface="Open Sans"/>
              <a:cs typeface="Open Sans"/>
              <a:sym typeface="Open Sans"/>
            </a:endParaRPr>
          </a:p>
        </p:txBody>
      </p:sp>
      <p:cxnSp>
        <p:nvCxnSpPr>
          <p:cNvPr id="248" name="Google Shape;248;p29"/>
          <p:cNvCxnSpPr>
            <a:stCxn id="247" idx="1"/>
          </p:cNvCxnSpPr>
          <p:nvPr/>
        </p:nvCxnSpPr>
        <p:spPr>
          <a:xfrm rot="10800000">
            <a:off x="5837822" y="3767368"/>
            <a:ext cx="302400" cy="202500"/>
          </a:xfrm>
          <a:prstGeom prst="straightConnector1">
            <a:avLst/>
          </a:prstGeom>
          <a:noFill/>
          <a:ln w="9525" cap="flat" cmpd="sng">
            <a:solidFill>
              <a:srgbClr val="595959"/>
            </a:solidFill>
            <a:prstDash val="solid"/>
            <a:round/>
            <a:headEnd type="none" w="med" len="med"/>
            <a:tailEnd type="none" w="med" len="med"/>
          </a:ln>
        </p:spPr>
      </p:cxnSp>
      <p:sp>
        <p:nvSpPr>
          <p:cNvPr id="249" name="Google Shape;249;p29"/>
          <p:cNvSpPr txBox="1"/>
          <p:nvPr/>
        </p:nvSpPr>
        <p:spPr>
          <a:xfrm>
            <a:off x="3418487" y="3109627"/>
            <a:ext cx="765300" cy="2568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Abdomen</a:t>
            </a:r>
            <a:endParaRPr sz="800">
              <a:solidFill>
                <a:srgbClr val="000000"/>
              </a:solidFill>
              <a:latin typeface="Open Sans"/>
              <a:ea typeface="Open Sans"/>
              <a:cs typeface="Open Sans"/>
              <a:sym typeface="Open Sans"/>
            </a:endParaRPr>
          </a:p>
        </p:txBody>
      </p:sp>
      <p:cxnSp>
        <p:nvCxnSpPr>
          <p:cNvPr id="250" name="Google Shape;250;p29"/>
          <p:cNvCxnSpPr>
            <a:stCxn id="249" idx="3"/>
          </p:cNvCxnSpPr>
          <p:nvPr/>
        </p:nvCxnSpPr>
        <p:spPr>
          <a:xfrm rot="10800000" flipH="1">
            <a:off x="4183787" y="3237727"/>
            <a:ext cx="323700" cy="30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Wings</a:t>
            </a:r>
            <a:endParaRPr/>
          </a:p>
        </p:txBody>
      </p:sp>
      <p:sp>
        <p:nvSpPr>
          <p:cNvPr id="256" name="Google Shape;256;p30"/>
          <p:cNvSpPr txBox="1">
            <a:spLocks noGrp="1"/>
          </p:cNvSpPr>
          <p:nvPr>
            <p:ph type="body" idx="1"/>
          </p:nvPr>
        </p:nvSpPr>
        <p:spPr>
          <a:xfrm>
            <a:off x="311700" y="1152475"/>
            <a:ext cx="57747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“Dust” is actually scales</a:t>
            </a:r>
            <a:endParaRPr/>
          </a:p>
          <a:p>
            <a:pPr marL="457200" lvl="0" indent="-342900" algn="l" rtl="0">
              <a:spcBef>
                <a:spcPts val="0"/>
              </a:spcBef>
              <a:spcAft>
                <a:spcPts val="0"/>
              </a:spcAft>
              <a:buSzPts val="1800"/>
              <a:buChar char="-"/>
            </a:pPr>
            <a:r>
              <a:rPr lang="en"/>
              <a:t>Moth scale coloration</a:t>
            </a:r>
            <a:endParaRPr/>
          </a:p>
          <a:p>
            <a:pPr marL="914400" lvl="1" indent="-342900" algn="l" rtl="0">
              <a:spcBef>
                <a:spcPts val="0"/>
              </a:spcBef>
              <a:spcAft>
                <a:spcPts val="0"/>
              </a:spcAft>
              <a:buSzPts val="1800"/>
              <a:buChar char="-"/>
            </a:pPr>
            <a:r>
              <a:rPr lang="en" sz="1800"/>
              <a:t>Pigmented Coloration (other colors)</a:t>
            </a:r>
            <a:endParaRPr sz="1800"/>
          </a:p>
          <a:p>
            <a:pPr marL="914400" lvl="1" indent="-342900" algn="l" rtl="0">
              <a:spcBef>
                <a:spcPts val="0"/>
              </a:spcBef>
              <a:spcAft>
                <a:spcPts val="0"/>
              </a:spcAft>
              <a:buSzPts val="1800"/>
              <a:buChar char="-"/>
            </a:pPr>
            <a:r>
              <a:rPr lang="en" sz="1800"/>
              <a:t>Structural Coloration (metallic blues/greens)</a:t>
            </a:r>
            <a:endParaRPr sz="1800"/>
          </a:p>
          <a:p>
            <a:pPr marL="457200" lvl="0" indent="-342900" algn="l" rtl="0">
              <a:spcBef>
                <a:spcPts val="0"/>
              </a:spcBef>
              <a:spcAft>
                <a:spcPts val="0"/>
              </a:spcAft>
              <a:buSzPts val="1800"/>
              <a:buChar char="-"/>
            </a:pPr>
            <a:r>
              <a:rPr lang="en"/>
              <a:t>Identification via wing venation</a:t>
            </a:r>
            <a:endParaRPr/>
          </a:p>
        </p:txBody>
      </p:sp>
      <p:pic>
        <p:nvPicPr>
          <p:cNvPr id="257" name="Google Shape;257;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79800" y="1383575"/>
            <a:ext cx="3692750" cy="2954200"/>
          </a:xfrm>
          <a:prstGeom prst="rect">
            <a:avLst/>
          </a:prstGeom>
          <a:noFill/>
          <a:ln w="28575" cap="flat" cmpd="sng">
            <a:solidFill>
              <a:schemeClr val="accent4"/>
            </a:solidFill>
            <a:prstDash val="solid"/>
            <a:round/>
            <a:headEnd type="none" w="sm" len="sm"/>
            <a:tailEnd type="none" w="sm" len="sm"/>
          </a:ln>
        </p:spPr>
      </p:pic>
      <p:pic>
        <p:nvPicPr>
          <p:cNvPr id="258" name="Google Shape;258;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91450" y="3139600"/>
            <a:ext cx="1918500" cy="1429276"/>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99425" y="707863"/>
            <a:ext cx="6345150" cy="3727774"/>
          </a:xfrm>
          <a:prstGeom prst="rect">
            <a:avLst/>
          </a:prstGeom>
          <a:noFill/>
          <a:ln>
            <a:noFill/>
          </a:ln>
        </p:spPr>
      </p:pic>
      <p:sp>
        <p:nvSpPr>
          <p:cNvPr id="264" name="Google Shape;264;p31"/>
          <p:cNvSpPr txBox="1">
            <a:spLocks noGrp="1"/>
          </p:cNvSpPr>
          <p:nvPr>
            <p:ph type="title"/>
          </p:nvPr>
        </p:nvSpPr>
        <p:spPr>
          <a:xfrm>
            <a:off x="2874600" y="2001450"/>
            <a:ext cx="3394800" cy="11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900"/>
              <a:t>Life Cycle</a:t>
            </a:r>
            <a:endParaRPr sz="3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606800"/>
            <a:ext cx="8520600" cy="2052600"/>
          </a:xfrm>
          <a:prstGeom prst="rect">
            <a:avLst/>
          </a:prstGeom>
          <a:effectLst>
            <a:outerShdw dist="38100" dir="10500000" algn="bl" rotWithShape="0">
              <a:schemeClr val="accent4"/>
            </a:outerShdw>
          </a:effectLst>
        </p:spPr>
        <p:txBody>
          <a:bodyPr spcFirstLastPara="1" wrap="square" lIns="91425" tIns="91425" rIns="91425" bIns="91425" anchor="b" anchorCtr="0">
            <a:normAutofit/>
          </a:bodyPr>
          <a:lstStyle/>
          <a:p>
            <a:pPr marL="0" lvl="0" indent="0" algn="ctr" rtl="0">
              <a:spcBef>
                <a:spcPts val="0"/>
              </a:spcBef>
              <a:spcAft>
                <a:spcPts val="0"/>
              </a:spcAft>
              <a:buNone/>
            </a:pPr>
            <a:r>
              <a:rPr lang="en"/>
              <a:t>All About Moths!</a:t>
            </a:r>
            <a:endParaRPr/>
          </a:p>
        </p:txBody>
      </p:sp>
      <p:sp>
        <p:nvSpPr>
          <p:cNvPr id="61" name="Google Shape;61;p14"/>
          <p:cNvSpPr txBox="1">
            <a:spLocks noGrp="1"/>
          </p:cNvSpPr>
          <p:nvPr>
            <p:ph type="subTitle" idx="1"/>
          </p:nvPr>
        </p:nvSpPr>
        <p:spPr>
          <a:xfrm>
            <a:off x="311700" y="2659400"/>
            <a:ext cx="8520600" cy="11787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 sz="2540"/>
              <a:t>What scientists </a:t>
            </a:r>
            <a:r>
              <a:rPr lang="en" sz="2540" i="1"/>
              <a:t>Do</a:t>
            </a:r>
            <a:r>
              <a:rPr lang="en" sz="2540"/>
              <a:t> Know</a:t>
            </a:r>
            <a:endParaRPr sz="2540"/>
          </a:p>
          <a:p>
            <a:pPr marL="0" lvl="0" indent="0" algn="ctr" rtl="0">
              <a:lnSpc>
                <a:spcPct val="80000"/>
              </a:lnSpc>
              <a:spcBef>
                <a:spcPts val="0"/>
              </a:spcBef>
              <a:spcAft>
                <a:spcPts val="0"/>
              </a:spcAft>
              <a:buSzPts val="605"/>
              <a:buNone/>
            </a:pPr>
            <a:r>
              <a:rPr lang="en" sz="2540"/>
              <a:t>What scientists </a:t>
            </a:r>
            <a:r>
              <a:rPr lang="en" sz="2540" i="1"/>
              <a:t>Don’t</a:t>
            </a:r>
            <a:r>
              <a:rPr lang="en" sz="2540"/>
              <a:t> Know</a:t>
            </a:r>
            <a:endParaRPr sz="2540"/>
          </a:p>
          <a:p>
            <a:pPr marL="0" lvl="0" indent="0" algn="ctr" rtl="0">
              <a:lnSpc>
                <a:spcPct val="80000"/>
              </a:lnSpc>
              <a:spcBef>
                <a:spcPts val="0"/>
              </a:spcBef>
              <a:spcAft>
                <a:spcPts val="0"/>
              </a:spcAft>
              <a:buSzPts val="605"/>
              <a:buNone/>
            </a:pPr>
            <a:r>
              <a:rPr lang="en" sz="2140"/>
              <a:t>… and other things…</a:t>
            </a:r>
            <a:endParaRPr sz="214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Light “Attraction”</a:t>
            </a:r>
            <a:endParaRPr/>
          </a:p>
        </p:txBody>
      </p:sp>
      <p:pic>
        <p:nvPicPr>
          <p:cNvPr id="270" name="Google Shape;270;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829666">
            <a:off x="463302" y="2202835"/>
            <a:ext cx="3177822" cy="1866580"/>
          </a:xfrm>
          <a:prstGeom prst="rect">
            <a:avLst/>
          </a:prstGeom>
          <a:noFill/>
          <a:ln>
            <a:noFill/>
          </a:ln>
        </p:spPr>
      </p:pic>
      <p:pic>
        <p:nvPicPr>
          <p:cNvPr id="271" name="Google Shape;271;p32"/>
          <p:cNvPicPr preferRelativeResize="0"/>
          <p:nvPr/>
        </p:nvPicPr>
        <p:blipFill>
          <a:blip r:embed="rId4">
            <a:alphaModFix/>
          </a:blip>
          <a:stretch>
            <a:fillRect/>
          </a:stretch>
        </p:blipFill>
        <p:spPr>
          <a:xfrm rot="1306635">
            <a:off x="6545163" y="1756950"/>
            <a:ext cx="1612225" cy="1832075"/>
          </a:xfrm>
          <a:prstGeom prst="rect">
            <a:avLst/>
          </a:prstGeom>
          <a:noFill/>
          <a:ln>
            <a:noFill/>
          </a:ln>
        </p:spPr>
      </p:pic>
      <p:sp>
        <p:nvSpPr>
          <p:cNvPr id="272" name="Google Shape;272;p32"/>
          <p:cNvSpPr/>
          <p:nvPr/>
        </p:nvSpPr>
        <p:spPr>
          <a:xfrm>
            <a:off x="2927675" y="1860613"/>
            <a:ext cx="3589425" cy="816400"/>
          </a:xfrm>
          <a:custGeom>
            <a:avLst/>
            <a:gdLst/>
            <a:ahLst/>
            <a:cxnLst/>
            <a:rect l="l" t="t" r="r" b="b"/>
            <a:pathLst>
              <a:path w="143577" h="32656" extrusionOk="0">
                <a:moveTo>
                  <a:pt x="0" y="32656"/>
                </a:moveTo>
                <a:cubicBezTo>
                  <a:pt x="10227" y="27242"/>
                  <a:pt x="37432" y="2310"/>
                  <a:pt x="61361" y="171"/>
                </a:cubicBezTo>
                <a:cubicBezTo>
                  <a:pt x="85291" y="-1968"/>
                  <a:pt x="129874" y="16547"/>
                  <a:pt x="143577" y="19822"/>
                </a:cubicBezTo>
              </a:path>
            </a:pathLst>
          </a:custGeom>
          <a:noFill/>
          <a:ln w="28575" cap="flat" cmpd="sng">
            <a:solidFill>
              <a:schemeClr val="dk1"/>
            </a:solidFill>
            <a:prstDash val="solid"/>
            <a:round/>
            <a:headEnd type="none" w="med" len="med"/>
            <a:tailEnd type="triangle" w="med" len="me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Moths + </a:t>
            </a:r>
            <a:r>
              <a:rPr lang="en">
                <a:solidFill>
                  <a:schemeClr val="accent5"/>
                </a:solidFill>
              </a:rPr>
              <a:t>Humans</a:t>
            </a:r>
            <a:endParaRPr>
              <a:solidFill>
                <a:schemeClr val="accent5"/>
              </a:solidFill>
            </a:endParaRPr>
          </a:p>
        </p:txBody>
      </p:sp>
      <p:sp>
        <p:nvSpPr>
          <p:cNvPr id="278" name="Google Shape;278;p33"/>
          <p:cNvSpPr txBox="1">
            <a:spLocks noGrp="1"/>
          </p:cNvSpPr>
          <p:nvPr>
            <p:ph type="body" idx="1"/>
          </p:nvPr>
        </p:nvSpPr>
        <p:spPr>
          <a:xfrm>
            <a:off x="311700" y="832175"/>
            <a:ext cx="4260300" cy="3601800"/>
          </a:xfrm>
          <a:prstGeom prst="rect">
            <a:avLst/>
          </a:prstGeom>
        </p:spPr>
        <p:txBody>
          <a:bodyPr spcFirstLastPara="1" wrap="square" lIns="91425" tIns="91425" rIns="91425" bIns="91425" anchor="t" anchorCtr="0">
            <a:normAutofit/>
          </a:bodyPr>
          <a:lstStyle/>
          <a:p>
            <a:pPr marL="457200" lvl="0" indent="0" algn="ctr" rtl="0">
              <a:spcBef>
                <a:spcPts val="0"/>
              </a:spcBef>
              <a:spcAft>
                <a:spcPts val="0"/>
              </a:spcAft>
              <a:buNone/>
            </a:pPr>
            <a:r>
              <a:rPr lang="en" sz="3908"/>
              <a:t>👍</a:t>
            </a:r>
            <a:endParaRPr sz="3908"/>
          </a:p>
          <a:p>
            <a:pPr marL="457200" lvl="0" indent="-342900" algn="l" rtl="0">
              <a:spcBef>
                <a:spcPts val="1200"/>
              </a:spcBef>
              <a:spcAft>
                <a:spcPts val="0"/>
              </a:spcAft>
              <a:buSzPts val="1800"/>
              <a:buChar char="●"/>
            </a:pPr>
            <a:r>
              <a:rPr lang="en"/>
              <a:t>Nighttime pollinators</a:t>
            </a:r>
            <a:endParaRPr/>
          </a:p>
          <a:p>
            <a:pPr marL="457200" lvl="0" indent="-342900" algn="l" rtl="0">
              <a:spcBef>
                <a:spcPts val="0"/>
              </a:spcBef>
              <a:spcAft>
                <a:spcPts val="0"/>
              </a:spcAft>
              <a:buSzPts val="1800"/>
              <a:buChar char="●"/>
            </a:pPr>
            <a:r>
              <a:rPr lang="en"/>
              <a:t>Silk from Silk Moths</a:t>
            </a:r>
            <a:endParaRPr/>
          </a:p>
          <a:p>
            <a:pPr marL="457200" lvl="0" indent="-342900" algn="l" rtl="0">
              <a:spcBef>
                <a:spcPts val="0"/>
              </a:spcBef>
              <a:spcAft>
                <a:spcPts val="0"/>
              </a:spcAft>
              <a:buSzPts val="1800"/>
              <a:buChar char="●"/>
            </a:pPr>
            <a:r>
              <a:rPr lang="en"/>
              <a:t>Food for some communities</a:t>
            </a:r>
            <a:endParaRPr/>
          </a:p>
        </p:txBody>
      </p:sp>
      <p:sp>
        <p:nvSpPr>
          <p:cNvPr id="279" name="Google Shape;279;p33"/>
          <p:cNvSpPr txBox="1">
            <a:spLocks noGrp="1"/>
          </p:cNvSpPr>
          <p:nvPr>
            <p:ph type="body" idx="1"/>
          </p:nvPr>
        </p:nvSpPr>
        <p:spPr>
          <a:xfrm>
            <a:off x="4572000" y="832175"/>
            <a:ext cx="4170000" cy="379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900"/>
              <a:t>👎</a:t>
            </a:r>
            <a:endParaRPr sz="3900"/>
          </a:p>
          <a:p>
            <a:pPr marL="457200" lvl="0" indent="-342900" algn="l" rtl="0">
              <a:spcBef>
                <a:spcPts val="1200"/>
              </a:spcBef>
              <a:spcAft>
                <a:spcPts val="0"/>
              </a:spcAft>
              <a:buSzPts val="1800"/>
              <a:buChar char="●"/>
            </a:pPr>
            <a:r>
              <a:rPr lang="en"/>
              <a:t>Agricultural pests</a:t>
            </a:r>
            <a:endParaRPr/>
          </a:p>
          <a:p>
            <a:pPr marL="457200" lvl="0" indent="-342900" algn="l" rtl="0">
              <a:spcBef>
                <a:spcPts val="0"/>
              </a:spcBef>
              <a:spcAft>
                <a:spcPts val="0"/>
              </a:spcAft>
              <a:buSzPts val="1800"/>
              <a:buChar char="●"/>
            </a:pPr>
            <a:r>
              <a:rPr lang="en"/>
              <a:t>Household pests</a:t>
            </a:r>
            <a:endParaRPr/>
          </a:p>
        </p:txBody>
      </p:sp>
      <p:pic>
        <p:nvPicPr>
          <p:cNvPr id="280" name="Google Shape;280;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81950" y="2741175"/>
            <a:ext cx="2519800" cy="1889850"/>
          </a:xfrm>
          <a:prstGeom prst="rect">
            <a:avLst/>
          </a:prstGeom>
          <a:noFill/>
          <a:ln w="28575" cap="flat" cmpd="sng">
            <a:solidFill>
              <a:schemeClr val="accent4"/>
            </a:solidFill>
            <a:prstDash val="solid"/>
            <a:round/>
            <a:headEnd type="none" w="sm" len="sm"/>
            <a:tailEnd type="none" w="sm" len="sm"/>
          </a:ln>
        </p:spPr>
      </p:pic>
      <p:pic>
        <p:nvPicPr>
          <p:cNvPr id="281" name="Google Shape;281;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40714" y="2741175"/>
            <a:ext cx="2832562" cy="1889850"/>
          </a:xfrm>
          <a:prstGeom prst="rect">
            <a:avLst/>
          </a:prstGeom>
          <a:noFill/>
          <a:ln w="28575" cap="flat" cmpd="sng">
            <a:solidFill>
              <a:schemeClr val="accent4"/>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What scientists still </a:t>
            </a:r>
            <a:r>
              <a:rPr lang="en">
                <a:solidFill>
                  <a:schemeClr val="accent5"/>
                </a:solidFill>
              </a:rPr>
              <a:t>don’t know…</a:t>
            </a:r>
            <a:endParaRPr>
              <a:solidFill>
                <a:schemeClr val="accent5"/>
              </a:solidFill>
            </a:endParaRPr>
          </a:p>
        </p:txBody>
      </p:sp>
      <p:sp>
        <p:nvSpPr>
          <p:cNvPr id="287" name="Google Shape;28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are moth populations changing?</a:t>
            </a:r>
            <a:endParaRPr/>
          </a:p>
          <a:p>
            <a:pPr marL="457200" lvl="0" indent="-342900" algn="l" rtl="0">
              <a:spcBef>
                <a:spcPts val="0"/>
              </a:spcBef>
              <a:spcAft>
                <a:spcPts val="0"/>
              </a:spcAft>
              <a:buSzPts val="1800"/>
              <a:buChar char="-"/>
            </a:pPr>
            <a:r>
              <a:rPr lang="en"/>
              <a:t>Why and how are moths attracted to lights?</a:t>
            </a:r>
            <a:endParaRPr/>
          </a:p>
          <a:p>
            <a:pPr marL="457200" lvl="0" indent="-342900" algn="l" rtl="0">
              <a:spcBef>
                <a:spcPts val="0"/>
              </a:spcBef>
              <a:spcAft>
                <a:spcPts val="0"/>
              </a:spcAft>
              <a:buSzPts val="1800"/>
              <a:buChar char="-"/>
            </a:pPr>
            <a:r>
              <a:rPr lang="en"/>
              <a:t>How do we help control pests to reduce crop damage?</a:t>
            </a:r>
            <a:endParaRPr/>
          </a:p>
          <a:p>
            <a:pPr marL="457200" lvl="0" indent="-342900" algn="l" rtl="0">
              <a:spcBef>
                <a:spcPts val="0"/>
              </a:spcBef>
              <a:spcAft>
                <a:spcPts val="0"/>
              </a:spcAft>
              <a:buSzPts val="1800"/>
              <a:buChar char="-"/>
            </a:pPr>
            <a:r>
              <a:rPr lang="en"/>
              <a:t>How many different moth species are there?</a:t>
            </a:r>
            <a:endParaRPr/>
          </a:p>
          <a:p>
            <a:pPr marL="457200" lvl="0" indent="-342900" algn="l" rtl="0">
              <a:spcBef>
                <a:spcPts val="0"/>
              </a:spcBef>
              <a:spcAft>
                <a:spcPts val="0"/>
              </a:spcAft>
              <a:buSzPts val="1800"/>
              <a:buChar char="-"/>
            </a:pPr>
            <a:r>
              <a:rPr lang="en"/>
              <a:t>Can moths be used to track ecosystem health?</a:t>
            </a:r>
            <a:endParaRPr/>
          </a:p>
          <a:p>
            <a:pPr marL="457200" lvl="0" indent="-342900" algn="l" rtl="0">
              <a:spcBef>
                <a:spcPts val="0"/>
              </a:spcBef>
              <a:spcAft>
                <a:spcPts val="0"/>
              </a:spcAft>
              <a:buSzPts val="1800"/>
              <a:buChar char="-"/>
            </a:pPr>
            <a:r>
              <a:rPr lang="en"/>
              <a:t>How will the habitat ranges of moths, specifically pests, change as a result of climate change?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5" descr="Take off flight sequences captured at 6,000 fps! All the moths in this video were collected and filmed in Cornish, NH between July 12 - 16. All moths were released after filming. &#10;&#10;00:00 - Rosy maple moth&#10;01:01 - Polyphemus moth&#10;02:01 - Dark marathyssa&#10;02:45 - Virginian tiger moth&#10;03:18 - Beautiful wood-nymph&#10;03:59 - White-dotted prominent&#10;04:29 - Blinded sphinx &#10;&#10;Species names:&#10;Rosy maple moth - Dryocampa rubicunda&#10;Polyphemus moth - Antheraea polyphemus&#10;Dark marathyssa - Marathyssa inficita&#10;Virginian tiger moth - Spilpsoma virginica&#10;Beautiful wood-nymph - Eudryas grata&#10;White-dotted prominent - Nadata gibbosa&#10;Blinded sphinx - Paonias exaecata&#10;&#10;Music licensed from soundofpicture.com" title="7 Spectacular Moths in Slow Motion!">
            <a:hlinkClick r:id="rId3"/>
          </p:cNvPr>
          <p:cNvPicPr preferRelativeResize="0"/>
          <p:nvPr/>
        </p:nvPicPr>
        <p:blipFill>
          <a:blip r:embed="rId4">
            <a:alphaModFix/>
          </a:blip>
          <a:stretch>
            <a:fillRect/>
          </a:stretch>
        </p:blipFill>
        <p:spPr>
          <a:xfrm>
            <a:off x="1670362" y="939588"/>
            <a:ext cx="5803275" cy="3264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65863" y="1995650"/>
            <a:ext cx="2717200" cy="2037900"/>
          </a:xfrm>
          <a:prstGeom prst="rect">
            <a:avLst/>
          </a:prstGeom>
          <a:noFill/>
          <a:ln w="28575" cap="flat" cmpd="sng">
            <a:solidFill>
              <a:schemeClr val="accent4"/>
            </a:solidFill>
            <a:prstDash val="solid"/>
            <a:round/>
            <a:headEnd type="none" w="sm" len="sm"/>
            <a:tailEnd type="none" w="sm" len="sm"/>
          </a:ln>
        </p:spPr>
      </p:pic>
      <p:sp>
        <p:nvSpPr>
          <p:cNvPr id="298" name="Google Shape;298;p36"/>
          <p:cNvSpPr txBox="1">
            <a:spLocks noGrp="1"/>
          </p:cNvSpPr>
          <p:nvPr>
            <p:ph type="title"/>
          </p:nvPr>
        </p:nvSpPr>
        <p:spPr>
          <a:xfrm>
            <a:off x="490300" y="134075"/>
            <a:ext cx="8520600" cy="1963500"/>
          </a:xfrm>
          <a:prstGeom prst="rect">
            <a:avLst/>
          </a:prstGeom>
          <a:effectLst>
            <a:outerShdw blurRad="414338" dist="38100" dir="5400000" algn="bl" rotWithShape="0">
              <a:schemeClr val="accent4"/>
            </a:outerShdw>
          </a:effectLst>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WANTED!</a:t>
            </a:r>
            <a:endParaRPr/>
          </a:p>
        </p:txBody>
      </p:sp>
      <p:sp>
        <p:nvSpPr>
          <p:cNvPr id="299" name="Google Shape;299;p36"/>
          <p:cNvSpPr txBox="1">
            <a:spLocks noGrp="1"/>
          </p:cNvSpPr>
          <p:nvPr>
            <p:ph type="body" idx="1"/>
          </p:nvPr>
        </p:nvSpPr>
        <p:spPr>
          <a:xfrm>
            <a:off x="5400063" y="4033550"/>
            <a:ext cx="2848800" cy="435900"/>
          </a:xfrm>
          <a:prstGeom prst="rect">
            <a:avLst/>
          </a:prstGeom>
          <a:effectLst>
            <a:outerShdw blurRad="200025" algn="bl" rotWithShape="0">
              <a:schemeClr val="accent4">
                <a:alpha val="77000"/>
              </a:schemeClr>
            </a:outerShdw>
          </a:effectLst>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b="1"/>
              <a:t>Dermestid Beetle</a:t>
            </a:r>
            <a:endParaRPr b="1"/>
          </a:p>
        </p:txBody>
      </p:sp>
      <p:pic>
        <p:nvPicPr>
          <p:cNvPr id="300" name="Google Shape;300;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0937" y="2097563"/>
            <a:ext cx="3970401" cy="1834074"/>
          </a:xfrm>
          <a:prstGeom prst="rect">
            <a:avLst/>
          </a:prstGeom>
          <a:noFill/>
          <a:ln w="28575" cap="flat" cmpd="sng">
            <a:solidFill>
              <a:schemeClr val="accent4"/>
            </a:solidFill>
            <a:prstDash val="solid"/>
            <a:round/>
            <a:headEnd type="none" w="sm" len="sm"/>
            <a:tailEnd type="none" w="sm" len="sm"/>
          </a:ln>
        </p:spPr>
      </p:pic>
      <p:sp>
        <p:nvSpPr>
          <p:cNvPr id="301" name="Google Shape;301;p36"/>
          <p:cNvSpPr txBox="1">
            <a:spLocks noGrp="1"/>
          </p:cNvSpPr>
          <p:nvPr>
            <p:ph type="body" idx="1"/>
          </p:nvPr>
        </p:nvSpPr>
        <p:spPr>
          <a:xfrm>
            <a:off x="1521725" y="4033550"/>
            <a:ext cx="2848800" cy="435900"/>
          </a:xfrm>
          <a:prstGeom prst="rect">
            <a:avLst/>
          </a:prstGeom>
          <a:effectLst>
            <a:outerShdw blurRad="200025" algn="bl" rotWithShape="0">
              <a:schemeClr val="accent4">
                <a:alpha val="77000"/>
              </a:schemeClr>
            </a:outerShdw>
          </a:effectLst>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b="1"/>
              <a:t>Destructive Larvae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7485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5000"/>
              <a:t>Objectives:</a:t>
            </a:r>
            <a:endParaRPr sz="500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p>
            <a:pPr marL="457200" lvl="0" indent="-406400" algn="l" rtl="0">
              <a:spcBef>
                <a:spcPts val="0"/>
              </a:spcBef>
              <a:spcAft>
                <a:spcPts val="0"/>
              </a:spcAft>
              <a:buSzPts val="2800"/>
              <a:buChar char="-"/>
            </a:pPr>
            <a:r>
              <a:rPr lang="en" sz="2800"/>
              <a:t>Increase your moth knowledge</a:t>
            </a:r>
            <a:endParaRPr sz="2800"/>
          </a:p>
          <a:p>
            <a:pPr marL="457200" lvl="0" indent="-406400" algn="l" rtl="0">
              <a:spcBef>
                <a:spcPts val="0"/>
              </a:spcBef>
              <a:spcAft>
                <a:spcPts val="0"/>
              </a:spcAft>
              <a:buSzPts val="2800"/>
              <a:buChar char="-"/>
            </a:pPr>
            <a:r>
              <a:rPr lang="en" sz="2800"/>
              <a:t>Show why moths are important</a:t>
            </a:r>
            <a:endParaRPr sz="2800"/>
          </a:p>
          <a:p>
            <a:pPr marL="457200" lvl="0" indent="-406400" algn="l" rtl="0">
              <a:spcBef>
                <a:spcPts val="0"/>
              </a:spcBef>
              <a:spcAft>
                <a:spcPts val="0"/>
              </a:spcAft>
              <a:buSzPts val="2800"/>
              <a:buChar char="-"/>
            </a:pPr>
            <a:r>
              <a:rPr lang="en" sz="2800"/>
              <a:t>Discuss what scientists currently know, and don't’ know, about moths</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192138" y="1021938"/>
            <a:ext cx="2977200" cy="3099600"/>
          </a:xfrm>
          <a:prstGeom prst="rect">
            <a:avLst/>
          </a:prstGeom>
        </p:spPr>
        <p:txBody>
          <a:bodyPr spcFirstLastPara="1" wrap="square" lIns="91425" tIns="91425" rIns="91425" bIns="91425" anchor="ctr" anchorCtr="0">
            <a:normAutofit fontScale="90000"/>
          </a:bodyPr>
          <a:lstStyle/>
          <a:p>
            <a:pPr marL="0" lvl="0" indent="0" algn="r" rtl="0">
              <a:spcBef>
                <a:spcPts val="0"/>
              </a:spcBef>
              <a:spcAft>
                <a:spcPts val="0"/>
              </a:spcAft>
              <a:buNone/>
            </a:pPr>
            <a:r>
              <a:rPr lang="en" sz="5022"/>
              <a:t>140,000</a:t>
            </a:r>
            <a:endParaRPr sz="5022"/>
          </a:p>
          <a:p>
            <a:pPr marL="0" lvl="0" indent="0" algn="r" rtl="0">
              <a:spcBef>
                <a:spcPts val="0"/>
              </a:spcBef>
              <a:spcAft>
                <a:spcPts val="0"/>
              </a:spcAft>
              <a:buNone/>
            </a:pPr>
            <a:r>
              <a:rPr lang="en" sz="1522">
                <a:latin typeface="Open Sans"/>
                <a:ea typeface="Open Sans"/>
                <a:cs typeface="Open Sans"/>
                <a:sym typeface="Open Sans"/>
              </a:rPr>
              <a:t>Species of </a:t>
            </a:r>
            <a:r>
              <a:rPr lang="en" sz="1522"/>
              <a:t>Moths Worldwide</a:t>
            </a:r>
            <a:endParaRPr sz="1522"/>
          </a:p>
          <a:p>
            <a:pPr marL="0" lvl="0" indent="0" algn="r" rtl="0">
              <a:spcBef>
                <a:spcPts val="0"/>
              </a:spcBef>
              <a:spcAft>
                <a:spcPts val="0"/>
              </a:spcAft>
              <a:buNone/>
            </a:pPr>
            <a:r>
              <a:rPr lang="en" sz="5022">
                <a:solidFill>
                  <a:srgbClr val="FF9900"/>
                </a:solidFill>
              </a:rPr>
              <a:t>11,000</a:t>
            </a:r>
            <a:endParaRPr sz="5022">
              <a:solidFill>
                <a:srgbClr val="FF9900"/>
              </a:solidFill>
            </a:endParaRPr>
          </a:p>
          <a:p>
            <a:pPr marL="0" lvl="0" indent="0" algn="r" rtl="0">
              <a:spcBef>
                <a:spcPts val="0"/>
              </a:spcBef>
              <a:spcAft>
                <a:spcPts val="0"/>
              </a:spcAft>
              <a:buNone/>
            </a:pPr>
            <a:r>
              <a:rPr lang="en" sz="1522">
                <a:latin typeface="Open Sans"/>
                <a:ea typeface="Open Sans"/>
                <a:cs typeface="Open Sans"/>
                <a:sym typeface="Open Sans"/>
              </a:rPr>
              <a:t>Species of </a:t>
            </a:r>
            <a:r>
              <a:rPr lang="en" sz="1522"/>
              <a:t>Moths </a:t>
            </a:r>
            <a:r>
              <a:rPr lang="en" sz="1522">
                <a:latin typeface="Open Sans"/>
                <a:ea typeface="Open Sans"/>
                <a:cs typeface="Open Sans"/>
                <a:sym typeface="Open Sans"/>
              </a:rPr>
              <a:t>in the </a:t>
            </a:r>
            <a:r>
              <a:rPr lang="en" sz="1522"/>
              <a:t>USA</a:t>
            </a:r>
            <a:endParaRPr sz="1522"/>
          </a:p>
          <a:p>
            <a:pPr marL="0" lvl="0" indent="0" algn="r" rtl="0">
              <a:spcBef>
                <a:spcPts val="0"/>
              </a:spcBef>
              <a:spcAft>
                <a:spcPts val="0"/>
              </a:spcAft>
              <a:buClr>
                <a:schemeClr val="dk1"/>
              </a:buClr>
              <a:buSzPts val="990"/>
              <a:buFont typeface="Arial"/>
              <a:buNone/>
            </a:pPr>
            <a:r>
              <a:rPr lang="en" sz="5022">
                <a:solidFill>
                  <a:schemeClr val="accent5"/>
                </a:solidFill>
              </a:rPr>
              <a:t>750</a:t>
            </a:r>
            <a:endParaRPr sz="5022">
              <a:solidFill>
                <a:schemeClr val="accent5"/>
              </a:solidFill>
            </a:endParaRPr>
          </a:p>
          <a:p>
            <a:pPr marL="0" lvl="0" indent="0" algn="r" rtl="0">
              <a:spcBef>
                <a:spcPts val="0"/>
              </a:spcBef>
              <a:spcAft>
                <a:spcPts val="0"/>
              </a:spcAft>
              <a:buClr>
                <a:schemeClr val="dk1"/>
              </a:buClr>
              <a:buSzPct val="72262"/>
              <a:buFont typeface="Arial"/>
              <a:buNone/>
            </a:pPr>
            <a:r>
              <a:rPr lang="en" sz="1522">
                <a:latin typeface="Open Sans"/>
                <a:ea typeface="Open Sans"/>
                <a:cs typeface="Open Sans"/>
                <a:sym typeface="Open Sans"/>
              </a:rPr>
              <a:t>Species of </a:t>
            </a:r>
            <a:r>
              <a:rPr lang="en" sz="1522"/>
              <a:t>Butterflies </a:t>
            </a:r>
            <a:r>
              <a:rPr lang="en" sz="1522">
                <a:latin typeface="Open Sans"/>
                <a:ea typeface="Open Sans"/>
                <a:cs typeface="Open Sans"/>
                <a:sym typeface="Open Sans"/>
              </a:rPr>
              <a:t>in the USA</a:t>
            </a:r>
            <a:endParaRPr sz="1522">
              <a:latin typeface="Open Sans"/>
              <a:ea typeface="Open Sans"/>
              <a:cs typeface="Open Sans"/>
              <a:sym typeface="Open Sans"/>
            </a:endParaRPr>
          </a:p>
          <a:p>
            <a:pPr marL="0" lvl="0" indent="0" algn="l" rtl="0">
              <a:spcBef>
                <a:spcPts val="0"/>
              </a:spcBef>
              <a:spcAft>
                <a:spcPts val="0"/>
              </a:spcAft>
              <a:buNone/>
            </a:pPr>
            <a:endParaRPr sz="1300"/>
          </a:p>
        </p:txBody>
      </p:sp>
      <p:pic>
        <p:nvPicPr>
          <p:cNvPr id="73" name="Google Shape;73;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45263" y="918460"/>
            <a:ext cx="3306605" cy="3306575"/>
          </a:xfrm>
          <a:prstGeom prst="rect">
            <a:avLst/>
          </a:prstGeom>
          <a:noFill/>
          <a:ln w="76200" cap="flat" cmpd="sng">
            <a:solidFill>
              <a:schemeClr val="accent4"/>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106125"/>
            <a:ext cx="8520600" cy="1963500"/>
          </a:xfrm>
          <a:prstGeom prst="rect">
            <a:avLst/>
          </a:prstGeom>
          <a:effectLst>
            <a:outerShdw dist="47625" dir="9240000" algn="bl" rotWithShape="0">
              <a:schemeClr val="accent4">
                <a:alpha val="82000"/>
              </a:schemeClr>
            </a:outerShdw>
          </a:effectLst>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Moððe</a:t>
            </a:r>
            <a:endParaRPr/>
          </a:p>
        </p:txBody>
      </p:sp>
      <p:sp>
        <p:nvSpPr>
          <p:cNvPr id="79" name="Google Shape;79;p1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Old English - “maddock” - maggot or midge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p:nvPr/>
        </p:nvSpPr>
        <p:spPr>
          <a:xfrm>
            <a:off x="594050" y="517150"/>
            <a:ext cx="7652400" cy="187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Open Sans"/>
                <a:ea typeface="Open Sans"/>
                <a:cs typeface="Open Sans"/>
                <a:sym typeface="Open Sans"/>
              </a:rPr>
              <a:t>Kingdom: </a:t>
            </a:r>
            <a:r>
              <a:rPr lang="en" sz="1800" b="1">
                <a:solidFill>
                  <a:schemeClr val="dk1"/>
                </a:solidFill>
                <a:latin typeface="Open Sans"/>
                <a:ea typeface="Open Sans"/>
                <a:cs typeface="Open Sans"/>
                <a:sym typeface="Open Sans"/>
              </a:rPr>
              <a:t>Animals </a:t>
            </a:r>
            <a:r>
              <a:rPr lang="en" sz="1800">
                <a:solidFill>
                  <a:schemeClr val="dk1"/>
                </a:solidFill>
                <a:latin typeface="Open Sans"/>
                <a:ea typeface="Open Sans"/>
                <a:cs typeface="Open Sans"/>
                <a:sym typeface="Open Sans"/>
              </a:rPr>
              <a:t>(Animalia)</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800">
                <a:solidFill>
                  <a:schemeClr val="dk1"/>
                </a:solidFill>
                <a:latin typeface="Open Sans"/>
                <a:ea typeface="Open Sans"/>
                <a:cs typeface="Open Sans"/>
                <a:sym typeface="Open Sans"/>
              </a:rPr>
              <a:t>	Phylum: </a:t>
            </a:r>
            <a:r>
              <a:rPr lang="en" sz="1800" b="1">
                <a:solidFill>
                  <a:schemeClr val="dk1"/>
                </a:solidFill>
                <a:latin typeface="Open Sans"/>
                <a:ea typeface="Open Sans"/>
                <a:cs typeface="Open Sans"/>
                <a:sym typeface="Open Sans"/>
              </a:rPr>
              <a:t>Arthropods </a:t>
            </a:r>
            <a:r>
              <a:rPr lang="en" sz="1800">
                <a:solidFill>
                  <a:schemeClr val="dk1"/>
                </a:solidFill>
                <a:latin typeface="Open Sans"/>
                <a:ea typeface="Open Sans"/>
                <a:cs typeface="Open Sans"/>
                <a:sym typeface="Open Sans"/>
              </a:rPr>
              <a:t>(Arthropoda)</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800">
                <a:solidFill>
                  <a:schemeClr val="dk1"/>
                </a:solidFill>
                <a:latin typeface="Open Sans"/>
                <a:ea typeface="Open Sans"/>
                <a:cs typeface="Open Sans"/>
                <a:sym typeface="Open Sans"/>
              </a:rPr>
              <a:t>		Class: </a:t>
            </a:r>
            <a:r>
              <a:rPr lang="en" sz="1800" b="1">
                <a:solidFill>
                  <a:schemeClr val="dk1"/>
                </a:solidFill>
                <a:latin typeface="Open Sans"/>
                <a:ea typeface="Open Sans"/>
                <a:cs typeface="Open Sans"/>
                <a:sym typeface="Open Sans"/>
              </a:rPr>
              <a:t>Insects </a:t>
            </a:r>
            <a:r>
              <a:rPr lang="en" sz="1800">
                <a:solidFill>
                  <a:schemeClr val="dk1"/>
                </a:solidFill>
                <a:latin typeface="Open Sans"/>
                <a:ea typeface="Open Sans"/>
                <a:cs typeface="Open Sans"/>
                <a:sym typeface="Open Sans"/>
              </a:rPr>
              <a:t>(Insecta)</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 sz="1800">
                <a:solidFill>
                  <a:schemeClr val="dk1"/>
                </a:solidFill>
                <a:latin typeface="Open Sans"/>
                <a:ea typeface="Open Sans"/>
                <a:cs typeface="Open Sans"/>
                <a:sym typeface="Open Sans"/>
              </a:rPr>
              <a:t>			Orders:</a:t>
            </a:r>
            <a:endParaRPr>
              <a:latin typeface="Open Sans"/>
              <a:ea typeface="Open Sans"/>
              <a:cs typeface="Open Sans"/>
              <a:sym typeface="Open Sans"/>
            </a:endParaRPr>
          </a:p>
        </p:txBody>
      </p:sp>
      <p:grpSp>
        <p:nvGrpSpPr>
          <p:cNvPr id="85" name="Google Shape;85;p18"/>
          <p:cNvGrpSpPr/>
          <p:nvPr/>
        </p:nvGrpSpPr>
        <p:grpSpPr>
          <a:xfrm>
            <a:off x="2041156" y="2959000"/>
            <a:ext cx="1236900" cy="1625375"/>
            <a:chOff x="2085088" y="2999100"/>
            <a:chExt cx="1236900" cy="1625375"/>
          </a:xfrm>
        </p:grpSpPr>
        <p:pic>
          <p:nvPicPr>
            <p:cNvPr id="86" name="Google Shape;8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85088" y="2999100"/>
              <a:ext cx="1236900" cy="1104300"/>
            </a:xfrm>
            <a:prstGeom prst="rect">
              <a:avLst/>
            </a:prstGeom>
            <a:noFill/>
            <a:ln w="19050" cap="flat" cmpd="sng">
              <a:solidFill>
                <a:schemeClr val="dk2"/>
              </a:solidFill>
              <a:prstDash val="solid"/>
              <a:round/>
              <a:headEnd type="none" w="sm" len="sm"/>
              <a:tailEnd type="none" w="sm" len="sm"/>
            </a:ln>
          </p:spPr>
        </p:pic>
        <p:sp>
          <p:nvSpPr>
            <p:cNvPr id="87" name="Google Shape;87;p18"/>
            <p:cNvSpPr txBox="1"/>
            <p:nvPr/>
          </p:nvSpPr>
          <p:spPr>
            <a:xfrm>
              <a:off x="2287738" y="4196075"/>
              <a:ext cx="831600" cy="4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Beetles</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i="1">
                  <a:solidFill>
                    <a:schemeClr val="dk1"/>
                  </a:solidFill>
                  <a:latin typeface="Open Sans"/>
                  <a:ea typeface="Open Sans"/>
                  <a:cs typeface="Open Sans"/>
                  <a:sym typeface="Open Sans"/>
                </a:rPr>
                <a:t>(Coleoptera)</a:t>
              </a:r>
              <a:endParaRPr sz="900" i="1">
                <a:solidFill>
                  <a:schemeClr val="dk1"/>
                </a:solidFill>
                <a:latin typeface="Open Sans"/>
                <a:ea typeface="Open Sans"/>
                <a:cs typeface="Open Sans"/>
                <a:sym typeface="Open Sans"/>
              </a:endParaRPr>
            </a:p>
          </p:txBody>
        </p:sp>
      </p:grpSp>
      <p:grpSp>
        <p:nvGrpSpPr>
          <p:cNvPr id="88" name="Google Shape;88;p18"/>
          <p:cNvGrpSpPr/>
          <p:nvPr/>
        </p:nvGrpSpPr>
        <p:grpSpPr>
          <a:xfrm>
            <a:off x="216663" y="2942950"/>
            <a:ext cx="1236900" cy="1706400"/>
            <a:chOff x="216650" y="2983050"/>
            <a:chExt cx="1236900" cy="1706400"/>
          </a:xfrm>
        </p:grpSpPr>
        <p:pic>
          <p:nvPicPr>
            <p:cNvPr id="89" name="Google Shape;89;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16650" y="2983050"/>
              <a:ext cx="1236900" cy="1136400"/>
            </a:xfrm>
            <a:prstGeom prst="rect">
              <a:avLst/>
            </a:prstGeom>
            <a:noFill/>
            <a:ln w="19050" cap="flat" cmpd="sng">
              <a:solidFill>
                <a:schemeClr val="dk2"/>
              </a:solidFill>
              <a:prstDash val="solid"/>
              <a:round/>
              <a:headEnd type="none" w="sm" len="sm"/>
              <a:tailEnd type="none" w="sm" len="sm"/>
            </a:ln>
          </p:spPr>
        </p:pic>
        <p:sp>
          <p:nvSpPr>
            <p:cNvPr id="90" name="Google Shape;90;p18"/>
            <p:cNvSpPr txBox="1"/>
            <p:nvPr/>
          </p:nvSpPr>
          <p:spPr>
            <a:xfrm>
              <a:off x="368600" y="4119450"/>
              <a:ext cx="933000" cy="57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Cockroaches</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i="1">
                  <a:solidFill>
                    <a:schemeClr val="dk1"/>
                  </a:solidFill>
                  <a:latin typeface="Open Sans"/>
                  <a:ea typeface="Open Sans"/>
                  <a:cs typeface="Open Sans"/>
                  <a:sym typeface="Open Sans"/>
                </a:rPr>
                <a:t>(Blattodea)</a:t>
              </a:r>
              <a:endParaRPr sz="900" i="1">
                <a:solidFill>
                  <a:schemeClr val="dk1"/>
                </a:solidFill>
                <a:latin typeface="Open Sans"/>
                <a:ea typeface="Open Sans"/>
                <a:cs typeface="Open Sans"/>
                <a:sym typeface="Open Sans"/>
              </a:endParaRPr>
            </a:p>
          </p:txBody>
        </p:sp>
      </p:grpSp>
      <p:grpSp>
        <p:nvGrpSpPr>
          <p:cNvPr id="91" name="Google Shape;91;p18"/>
          <p:cNvGrpSpPr/>
          <p:nvPr/>
        </p:nvGrpSpPr>
        <p:grpSpPr>
          <a:xfrm>
            <a:off x="7690438" y="2959000"/>
            <a:ext cx="1236900" cy="1588575"/>
            <a:chOff x="7690425" y="2999100"/>
            <a:chExt cx="1236900" cy="1588575"/>
          </a:xfrm>
        </p:grpSpPr>
        <p:sp>
          <p:nvSpPr>
            <p:cNvPr id="92" name="Google Shape;92;p18"/>
            <p:cNvSpPr txBox="1"/>
            <p:nvPr/>
          </p:nvSpPr>
          <p:spPr>
            <a:xfrm>
              <a:off x="7792575" y="4159275"/>
              <a:ext cx="1032600" cy="4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Wasps &amp; Ants</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i="1">
                  <a:solidFill>
                    <a:schemeClr val="dk1"/>
                  </a:solidFill>
                  <a:latin typeface="Open Sans"/>
                  <a:ea typeface="Open Sans"/>
                  <a:cs typeface="Open Sans"/>
                  <a:sym typeface="Open Sans"/>
                </a:rPr>
                <a:t>(Hymenoptera)</a:t>
              </a:r>
              <a:endParaRPr sz="900" i="1">
                <a:solidFill>
                  <a:schemeClr val="dk1"/>
                </a:solidFill>
                <a:latin typeface="Open Sans"/>
                <a:ea typeface="Open Sans"/>
                <a:cs typeface="Open Sans"/>
                <a:sym typeface="Open Sans"/>
              </a:endParaRPr>
            </a:p>
          </p:txBody>
        </p:sp>
        <p:pic>
          <p:nvPicPr>
            <p:cNvPr id="93" name="Google Shape;93;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425" y="2999100"/>
              <a:ext cx="1236900" cy="1136400"/>
            </a:xfrm>
            <a:prstGeom prst="rect">
              <a:avLst/>
            </a:prstGeom>
            <a:noFill/>
            <a:ln w="19050" cap="flat" cmpd="sng">
              <a:solidFill>
                <a:schemeClr val="dk2"/>
              </a:solidFill>
              <a:prstDash val="solid"/>
              <a:round/>
              <a:headEnd type="none" w="sm" len="sm"/>
              <a:tailEnd type="none" w="sm" len="sm"/>
            </a:ln>
          </p:spPr>
        </p:pic>
      </p:grpSp>
      <p:grpSp>
        <p:nvGrpSpPr>
          <p:cNvPr id="94" name="Google Shape;94;p18"/>
          <p:cNvGrpSpPr/>
          <p:nvPr/>
        </p:nvGrpSpPr>
        <p:grpSpPr>
          <a:xfrm>
            <a:off x="5865944" y="2942938"/>
            <a:ext cx="1236899" cy="1604638"/>
            <a:chOff x="5821988" y="2983038"/>
            <a:chExt cx="1236899" cy="1604638"/>
          </a:xfrm>
        </p:grpSpPr>
        <p:sp>
          <p:nvSpPr>
            <p:cNvPr id="95" name="Google Shape;95;p18"/>
            <p:cNvSpPr txBox="1"/>
            <p:nvPr/>
          </p:nvSpPr>
          <p:spPr>
            <a:xfrm>
              <a:off x="5973925" y="4159275"/>
              <a:ext cx="933000" cy="4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Grasshoppers</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i="1">
                  <a:solidFill>
                    <a:schemeClr val="dk1"/>
                  </a:solidFill>
                  <a:latin typeface="Open Sans"/>
                  <a:ea typeface="Open Sans"/>
                  <a:cs typeface="Open Sans"/>
                  <a:sym typeface="Open Sans"/>
                </a:rPr>
                <a:t>(Orthoptera)</a:t>
              </a:r>
              <a:endParaRPr sz="900" i="1">
                <a:solidFill>
                  <a:schemeClr val="dk1"/>
                </a:solidFill>
                <a:latin typeface="Open Sans"/>
                <a:ea typeface="Open Sans"/>
                <a:cs typeface="Open Sans"/>
                <a:sym typeface="Open Sans"/>
              </a:endParaRPr>
            </a:p>
          </p:txBody>
        </p:sp>
        <p:pic>
          <p:nvPicPr>
            <p:cNvPr id="96" name="Google Shape;96;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21988" y="2983037"/>
              <a:ext cx="1236899" cy="1136401"/>
            </a:xfrm>
            <a:prstGeom prst="rect">
              <a:avLst/>
            </a:prstGeom>
            <a:noFill/>
            <a:ln w="19050" cap="flat" cmpd="sng">
              <a:solidFill>
                <a:schemeClr val="dk2"/>
              </a:solidFill>
              <a:prstDash val="solid"/>
              <a:round/>
              <a:headEnd type="none" w="sm" len="sm"/>
              <a:tailEnd type="none" w="sm" len="sm"/>
            </a:ln>
          </p:spPr>
        </p:pic>
      </p:grpSp>
      <p:grpSp>
        <p:nvGrpSpPr>
          <p:cNvPr id="97" name="Google Shape;97;p18"/>
          <p:cNvGrpSpPr/>
          <p:nvPr/>
        </p:nvGrpSpPr>
        <p:grpSpPr>
          <a:xfrm>
            <a:off x="3865650" y="2942950"/>
            <a:ext cx="1412700" cy="1604625"/>
            <a:chOff x="3865650" y="2983050"/>
            <a:chExt cx="1412700" cy="1604625"/>
          </a:xfrm>
        </p:grpSpPr>
        <p:sp>
          <p:nvSpPr>
            <p:cNvPr id="98" name="Google Shape;98;p18"/>
            <p:cNvSpPr txBox="1"/>
            <p:nvPr/>
          </p:nvSpPr>
          <p:spPr>
            <a:xfrm>
              <a:off x="3865650" y="4159275"/>
              <a:ext cx="1412700" cy="4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dk1"/>
                  </a:solidFill>
                  <a:latin typeface="Open Sans"/>
                  <a:ea typeface="Open Sans"/>
                  <a:cs typeface="Open Sans"/>
                  <a:sym typeface="Open Sans"/>
                </a:rPr>
                <a:t>True Bugs &amp; Cicadas</a:t>
              </a:r>
              <a:endParaRPr sz="900">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i="1">
                  <a:solidFill>
                    <a:schemeClr val="dk1"/>
                  </a:solidFill>
                  <a:latin typeface="Open Sans"/>
                  <a:ea typeface="Open Sans"/>
                  <a:cs typeface="Open Sans"/>
                  <a:sym typeface="Open Sans"/>
                </a:rPr>
                <a:t>(Hemiptera)</a:t>
              </a:r>
              <a:endParaRPr sz="900" i="1">
                <a:solidFill>
                  <a:schemeClr val="dk1"/>
                </a:solidFill>
                <a:latin typeface="Open Sans"/>
                <a:ea typeface="Open Sans"/>
                <a:cs typeface="Open Sans"/>
                <a:sym typeface="Open Sans"/>
              </a:endParaRPr>
            </a:p>
          </p:txBody>
        </p:sp>
        <p:pic>
          <p:nvPicPr>
            <p:cNvPr id="99" name="Google Shape;99;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53550" y="2983050"/>
              <a:ext cx="1236901" cy="1136400"/>
            </a:xfrm>
            <a:prstGeom prst="rect">
              <a:avLst/>
            </a:prstGeom>
            <a:noFill/>
            <a:ln w="19050" cap="flat" cmpd="sng">
              <a:solidFill>
                <a:schemeClr val="dk2"/>
              </a:solidFill>
              <a:prstDash val="solid"/>
              <a:round/>
              <a:headEnd type="none" w="sm" len="sm"/>
              <a:tailEnd type="none" w="sm" len="sm"/>
            </a:ln>
          </p:spPr>
        </p:pic>
      </p:grpSp>
      <p:grpSp>
        <p:nvGrpSpPr>
          <p:cNvPr id="100" name="Google Shape;100;p18"/>
          <p:cNvGrpSpPr/>
          <p:nvPr/>
        </p:nvGrpSpPr>
        <p:grpSpPr>
          <a:xfrm>
            <a:off x="5788726" y="632206"/>
            <a:ext cx="2020250" cy="1882019"/>
            <a:chOff x="6380276" y="943031"/>
            <a:chExt cx="2020250" cy="1882019"/>
          </a:xfrm>
        </p:grpSpPr>
        <p:sp>
          <p:nvSpPr>
            <p:cNvPr id="101" name="Google Shape;101;p18"/>
            <p:cNvSpPr txBox="1"/>
            <p:nvPr/>
          </p:nvSpPr>
          <p:spPr>
            <a:xfrm>
              <a:off x="6684050" y="2396650"/>
              <a:ext cx="1412700" cy="42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chemeClr val="dk1"/>
                  </a:solidFill>
                  <a:latin typeface="Open Sans"/>
                  <a:ea typeface="Open Sans"/>
                  <a:cs typeface="Open Sans"/>
                  <a:sym typeface="Open Sans"/>
                </a:rPr>
                <a:t>Moths &amp; Butterflies</a:t>
              </a:r>
              <a:endParaRPr sz="900" b="1">
                <a:solidFill>
                  <a:schemeClr val="dk1"/>
                </a:solidFill>
                <a:latin typeface="Open Sans"/>
                <a:ea typeface="Open Sans"/>
                <a:cs typeface="Open Sans"/>
                <a:sym typeface="Open Sans"/>
              </a:endParaRPr>
            </a:p>
            <a:p>
              <a:pPr marL="0" lvl="0" indent="0" algn="ctr" rtl="0">
                <a:spcBef>
                  <a:spcPts val="0"/>
                </a:spcBef>
                <a:spcAft>
                  <a:spcPts val="0"/>
                </a:spcAft>
                <a:buNone/>
              </a:pPr>
              <a:r>
                <a:rPr lang="en" sz="900" b="1" i="1">
                  <a:solidFill>
                    <a:schemeClr val="dk1"/>
                  </a:solidFill>
                  <a:latin typeface="Open Sans"/>
                  <a:ea typeface="Open Sans"/>
                  <a:cs typeface="Open Sans"/>
                  <a:sym typeface="Open Sans"/>
                </a:rPr>
                <a:t>(Lepidoptera)</a:t>
              </a:r>
              <a:endParaRPr sz="900" b="1" i="1">
                <a:solidFill>
                  <a:schemeClr val="dk1"/>
                </a:solidFill>
                <a:latin typeface="Open Sans"/>
                <a:ea typeface="Open Sans"/>
                <a:cs typeface="Open Sans"/>
                <a:sym typeface="Open Sans"/>
              </a:endParaRPr>
            </a:p>
          </p:txBody>
        </p:sp>
        <p:pic>
          <p:nvPicPr>
            <p:cNvPr id="102" name="Google Shape;102;p1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380276" y="943031"/>
              <a:ext cx="2020250" cy="1388931"/>
            </a:xfrm>
            <a:prstGeom prst="rect">
              <a:avLst/>
            </a:prstGeom>
            <a:noFill/>
            <a:ln w="38100" cap="flat" cmpd="sng">
              <a:solidFill>
                <a:schemeClr val="accent4"/>
              </a:solidFill>
              <a:prstDash val="solid"/>
              <a:round/>
              <a:headEnd type="none" w="sm" len="sm"/>
              <a:tailEnd type="none" w="sm" len="sm"/>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Lepidoptera</a:t>
            </a:r>
            <a:endParaRPr/>
          </a:p>
        </p:txBody>
      </p:sp>
      <p:sp>
        <p:nvSpPr>
          <p:cNvPr id="108" name="Google Shape;108;p19"/>
          <p:cNvSpPr txBox="1">
            <a:spLocks noGrp="1"/>
          </p:cNvSpPr>
          <p:nvPr>
            <p:ph type="body" idx="1"/>
          </p:nvPr>
        </p:nvSpPr>
        <p:spPr>
          <a:xfrm>
            <a:off x="311700" y="1152475"/>
            <a:ext cx="4707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Lep- = scale, -ptera = wing</a:t>
            </a:r>
            <a:endParaRPr/>
          </a:p>
          <a:p>
            <a:pPr marL="457200" lvl="0" indent="-342900" algn="l" rtl="0">
              <a:spcBef>
                <a:spcPts val="0"/>
              </a:spcBef>
              <a:spcAft>
                <a:spcPts val="0"/>
              </a:spcAft>
              <a:buSzPts val="1800"/>
              <a:buChar char="-"/>
            </a:pPr>
            <a:r>
              <a:rPr lang="en"/>
              <a:t>Early lepidoptera evolved alongside flowers and diversified alongside angiosperms (flowering plants)</a:t>
            </a:r>
            <a:endParaRPr/>
          </a:p>
          <a:p>
            <a:pPr marL="457200" lvl="0" indent="-342900" algn="l" rtl="0">
              <a:spcBef>
                <a:spcPts val="0"/>
              </a:spcBef>
              <a:spcAft>
                <a:spcPts val="0"/>
              </a:spcAft>
              <a:buSzPts val="1800"/>
              <a:buChar char="-"/>
            </a:pPr>
            <a:r>
              <a:rPr lang="en"/>
              <a:t>Butterflies evolved from a group of moths</a:t>
            </a:r>
            <a:endParaRPr/>
          </a:p>
          <a:p>
            <a:pPr marL="457200" lvl="0" indent="-342900" algn="l" rtl="0">
              <a:spcBef>
                <a:spcPts val="0"/>
              </a:spcBef>
              <a:spcAft>
                <a:spcPts val="0"/>
              </a:spcAft>
              <a:buSzPts val="1800"/>
              <a:buChar char="-"/>
            </a:pPr>
            <a:r>
              <a:rPr lang="en"/>
              <a:t>Moth antennae do not have end “knobs”</a:t>
            </a:r>
            <a:endParaRPr/>
          </a:p>
        </p:txBody>
      </p:sp>
      <p:pic>
        <p:nvPicPr>
          <p:cNvPr id="109" name="Google Shape;109;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09749" y="1339825"/>
            <a:ext cx="3922550" cy="2463850"/>
          </a:xfrm>
          <a:prstGeom prst="rect">
            <a:avLst/>
          </a:prstGeom>
          <a:noFill/>
          <a:ln w="38100" cap="flat" cmpd="sng">
            <a:solidFill>
              <a:schemeClr val="accent4"/>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Anatomy of a Moth</a:t>
            </a:r>
            <a:endParaRPr/>
          </a:p>
        </p:txBody>
      </p:sp>
      <p:pic>
        <p:nvPicPr>
          <p:cNvPr id="115" name="Google Shape;11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5513" y="1086700"/>
            <a:ext cx="4472965" cy="2970100"/>
          </a:xfrm>
          <a:prstGeom prst="rect">
            <a:avLst/>
          </a:prstGeom>
          <a:noFill/>
          <a:ln>
            <a:noFill/>
          </a:ln>
        </p:spPr>
      </p:pic>
      <p:sp>
        <p:nvSpPr>
          <p:cNvPr id="116" name="Google Shape;116;p20"/>
          <p:cNvSpPr txBox="1"/>
          <p:nvPr/>
        </p:nvSpPr>
        <p:spPr>
          <a:xfrm>
            <a:off x="4252610" y="1155403"/>
            <a:ext cx="515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Head</a:t>
            </a:r>
            <a:endParaRPr sz="800">
              <a:solidFill>
                <a:srgbClr val="000000"/>
              </a:solidFill>
              <a:latin typeface="Open Sans"/>
              <a:ea typeface="Open Sans"/>
              <a:cs typeface="Open Sans"/>
              <a:sym typeface="Open Sans"/>
            </a:endParaRPr>
          </a:p>
        </p:txBody>
      </p:sp>
      <p:cxnSp>
        <p:nvCxnSpPr>
          <p:cNvPr id="117" name="Google Shape;117;p20"/>
          <p:cNvCxnSpPr>
            <a:stCxn id="116" idx="2"/>
          </p:cNvCxnSpPr>
          <p:nvPr/>
        </p:nvCxnSpPr>
        <p:spPr>
          <a:xfrm>
            <a:off x="4510460" y="1412203"/>
            <a:ext cx="6000" cy="666300"/>
          </a:xfrm>
          <a:prstGeom prst="straightConnector1">
            <a:avLst/>
          </a:prstGeom>
          <a:noFill/>
          <a:ln w="9525" cap="flat" cmpd="sng">
            <a:solidFill>
              <a:srgbClr val="595959"/>
            </a:solidFill>
            <a:prstDash val="solid"/>
            <a:round/>
            <a:headEnd type="none" w="med" len="med"/>
            <a:tailEnd type="none" w="med" len="med"/>
          </a:ln>
        </p:spPr>
      </p:cxnSp>
      <p:sp>
        <p:nvSpPr>
          <p:cNvPr id="118" name="Google Shape;118;p20"/>
          <p:cNvSpPr txBox="1"/>
          <p:nvPr/>
        </p:nvSpPr>
        <p:spPr>
          <a:xfrm>
            <a:off x="5020541" y="1316128"/>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Antennae</a:t>
            </a:r>
            <a:endParaRPr sz="800">
              <a:solidFill>
                <a:srgbClr val="000000"/>
              </a:solidFill>
              <a:latin typeface="Open Sans"/>
              <a:ea typeface="Open Sans"/>
              <a:cs typeface="Open Sans"/>
              <a:sym typeface="Open Sans"/>
            </a:endParaRPr>
          </a:p>
        </p:txBody>
      </p:sp>
      <p:cxnSp>
        <p:nvCxnSpPr>
          <p:cNvPr id="119" name="Google Shape;119;p20"/>
          <p:cNvCxnSpPr>
            <a:stCxn id="118" idx="2"/>
          </p:cNvCxnSpPr>
          <p:nvPr/>
        </p:nvCxnSpPr>
        <p:spPr>
          <a:xfrm flipH="1">
            <a:off x="4927991" y="1572928"/>
            <a:ext cx="450900" cy="401400"/>
          </a:xfrm>
          <a:prstGeom prst="straightConnector1">
            <a:avLst/>
          </a:prstGeom>
          <a:noFill/>
          <a:ln w="9525" cap="flat" cmpd="sng">
            <a:solidFill>
              <a:srgbClr val="595959"/>
            </a:solidFill>
            <a:prstDash val="solid"/>
            <a:round/>
            <a:headEnd type="none" w="med" len="med"/>
            <a:tailEnd type="none" w="med" len="med"/>
          </a:ln>
        </p:spPr>
      </p:cxnSp>
      <p:sp>
        <p:nvSpPr>
          <p:cNvPr id="120" name="Google Shape;120;p20"/>
          <p:cNvSpPr txBox="1"/>
          <p:nvPr/>
        </p:nvSpPr>
        <p:spPr>
          <a:xfrm>
            <a:off x="3248112" y="2223492"/>
            <a:ext cx="5910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Thorax</a:t>
            </a:r>
            <a:endParaRPr sz="800">
              <a:solidFill>
                <a:srgbClr val="000000"/>
              </a:solidFill>
              <a:latin typeface="Open Sans"/>
              <a:ea typeface="Open Sans"/>
              <a:cs typeface="Open Sans"/>
              <a:sym typeface="Open Sans"/>
            </a:endParaRPr>
          </a:p>
        </p:txBody>
      </p:sp>
      <p:cxnSp>
        <p:nvCxnSpPr>
          <p:cNvPr id="121" name="Google Shape;121;p20"/>
          <p:cNvCxnSpPr>
            <a:stCxn id="120" idx="3"/>
          </p:cNvCxnSpPr>
          <p:nvPr/>
        </p:nvCxnSpPr>
        <p:spPr>
          <a:xfrm>
            <a:off x="3839112" y="2351892"/>
            <a:ext cx="606900" cy="284400"/>
          </a:xfrm>
          <a:prstGeom prst="straightConnector1">
            <a:avLst/>
          </a:prstGeom>
          <a:noFill/>
          <a:ln w="9525" cap="flat" cmpd="sng">
            <a:solidFill>
              <a:srgbClr val="595959"/>
            </a:solidFill>
            <a:prstDash val="solid"/>
            <a:round/>
            <a:headEnd type="none" w="med" len="med"/>
            <a:tailEnd type="none" w="med" len="med"/>
          </a:ln>
        </p:spPr>
      </p:cxnSp>
      <p:sp>
        <p:nvSpPr>
          <p:cNvPr id="122" name="Google Shape;122;p20"/>
          <p:cNvSpPr txBox="1"/>
          <p:nvPr/>
        </p:nvSpPr>
        <p:spPr>
          <a:xfrm>
            <a:off x="7053756" y="1966691"/>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Forewing</a:t>
            </a:r>
            <a:endParaRPr sz="800">
              <a:solidFill>
                <a:srgbClr val="000000"/>
              </a:solidFill>
              <a:latin typeface="Open Sans"/>
              <a:ea typeface="Open Sans"/>
              <a:cs typeface="Open Sans"/>
              <a:sym typeface="Open Sans"/>
            </a:endParaRPr>
          </a:p>
        </p:txBody>
      </p:sp>
      <p:cxnSp>
        <p:nvCxnSpPr>
          <p:cNvPr id="123" name="Google Shape;123;p20"/>
          <p:cNvCxnSpPr>
            <a:stCxn id="122" idx="1"/>
          </p:cNvCxnSpPr>
          <p:nvPr/>
        </p:nvCxnSpPr>
        <p:spPr>
          <a:xfrm flipH="1">
            <a:off x="6458556" y="2095091"/>
            <a:ext cx="595200" cy="76800"/>
          </a:xfrm>
          <a:prstGeom prst="straightConnector1">
            <a:avLst/>
          </a:prstGeom>
          <a:noFill/>
          <a:ln w="9525" cap="flat" cmpd="sng">
            <a:solidFill>
              <a:srgbClr val="595959"/>
            </a:solidFill>
            <a:prstDash val="solid"/>
            <a:round/>
            <a:headEnd type="none" w="med" len="med"/>
            <a:tailEnd type="none" w="med" len="med"/>
          </a:ln>
        </p:spPr>
      </p:cxnSp>
      <p:sp>
        <p:nvSpPr>
          <p:cNvPr id="124" name="Google Shape;124;p20"/>
          <p:cNvSpPr txBox="1"/>
          <p:nvPr/>
        </p:nvSpPr>
        <p:spPr>
          <a:xfrm>
            <a:off x="6140222" y="3841468"/>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Hindwing</a:t>
            </a:r>
            <a:endParaRPr sz="800">
              <a:solidFill>
                <a:srgbClr val="000000"/>
              </a:solidFill>
              <a:latin typeface="Open Sans"/>
              <a:ea typeface="Open Sans"/>
              <a:cs typeface="Open Sans"/>
              <a:sym typeface="Open Sans"/>
            </a:endParaRPr>
          </a:p>
        </p:txBody>
      </p:sp>
      <p:cxnSp>
        <p:nvCxnSpPr>
          <p:cNvPr id="125" name="Google Shape;125;p20"/>
          <p:cNvCxnSpPr>
            <a:stCxn id="124" idx="1"/>
          </p:cNvCxnSpPr>
          <p:nvPr/>
        </p:nvCxnSpPr>
        <p:spPr>
          <a:xfrm rot="10800000">
            <a:off x="5837822" y="3767368"/>
            <a:ext cx="302400" cy="202500"/>
          </a:xfrm>
          <a:prstGeom prst="straightConnector1">
            <a:avLst/>
          </a:prstGeom>
          <a:noFill/>
          <a:ln w="9525" cap="flat" cmpd="sng">
            <a:solidFill>
              <a:srgbClr val="595959"/>
            </a:solidFill>
            <a:prstDash val="solid"/>
            <a:round/>
            <a:headEnd type="none" w="med" len="med"/>
            <a:tailEnd type="none" w="med" len="med"/>
          </a:ln>
        </p:spPr>
      </p:cxnSp>
      <p:sp>
        <p:nvSpPr>
          <p:cNvPr id="126" name="Google Shape;126;p20"/>
          <p:cNvSpPr txBox="1"/>
          <p:nvPr/>
        </p:nvSpPr>
        <p:spPr>
          <a:xfrm>
            <a:off x="3418487" y="3109627"/>
            <a:ext cx="765300" cy="2568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Abdomen</a:t>
            </a:r>
            <a:endParaRPr sz="800">
              <a:solidFill>
                <a:srgbClr val="000000"/>
              </a:solidFill>
              <a:latin typeface="Open Sans"/>
              <a:ea typeface="Open Sans"/>
              <a:cs typeface="Open Sans"/>
              <a:sym typeface="Open Sans"/>
            </a:endParaRPr>
          </a:p>
        </p:txBody>
      </p:sp>
      <p:cxnSp>
        <p:nvCxnSpPr>
          <p:cNvPr id="127" name="Google Shape;127;p20"/>
          <p:cNvCxnSpPr>
            <a:stCxn id="126" idx="3"/>
          </p:cNvCxnSpPr>
          <p:nvPr/>
        </p:nvCxnSpPr>
        <p:spPr>
          <a:xfrm rot="10800000" flipH="1">
            <a:off x="4183787" y="3237727"/>
            <a:ext cx="323700" cy="30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Anatomy of a Moth</a:t>
            </a:r>
            <a:endParaRPr/>
          </a:p>
        </p:txBody>
      </p:sp>
      <p:pic>
        <p:nvPicPr>
          <p:cNvPr id="133" name="Google Shape;133;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5513" y="1086700"/>
            <a:ext cx="4472965" cy="2970100"/>
          </a:xfrm>
          <a:prstGeom prst="rect">
            <a:avLst/>
          </a:prstGeom>
          <a:noFill/>
          <a:ln>
            <a:noFill/>
          </a:ln>
        </p:spPr>
      </p:pic>
      <p:sp>
        <p:nvSpPr>
          <p:cNvPr id="134" name="Google Shape;134;p21"/>
          <p:cNvSpPr txBox="1"/>
          <p:nvPr/>
        </p:nvSpPr>
        <p:spPr>
          <a:xfrm>
            <a:off x="4252610" y="1155403"/>
            <a:ext cx="515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Head</a:t>
            </a:r>
            <a:endParaRPr sz="800">
              <a:solidFill>
                <a:srgbClr val="000000"/>
              </a:solidFill>
              <a:latin typeface="Open Sans"/>
              <a:ea typeface="Open Sans"/>
              <a:cs typeface="Open Sans"/>
              <a:sym typeface="Open Sans"/>
            </a:endParaRPr>
          </a:p>
        </p:txBody>
      </p:sp>
      <p:cxnSp>
        <p:nvCxnSpPr>
          <p:cNvPr id="135" name="Google Shape;135;p21"/>
          <p:cNvCxnSpPr>
            <a:stCxn id="134" idx="2"/>
          </p:cNvCxnSpPr>
          <p:nvPr/>
        </p:nvCxnSpPr>
        <p:spPr>
          <a:xfrm>
            <a:off x="4510460" y="1412203"/>
            <a:ext cx="6000" cy="666300"/>
          </a:xfrm>
          <a:prstGeom prst="straightConnector1">
            <a:avLst/>
          </a:prstGeom>
          <a:noFill/>
          <a:ln w="9525" cap="flat" cmpd="sng">
            <a:solidFill>
              <a:srgbClr val="595959"/>
            </a:solidFill>
            <a:prstDash val="solid"/>
            <a:round/>
            <a:headEnd type="none" w="med" len="med"/>
            <a:tailEnd type="none" w="med" len="med"/>
          </a:ln>
        </p:spPr>
      </p:cxnSp>
      <p:sp>
        <p:nvSpPr>
          <p:cNvPr id="136" name="Google Shape;136;p21"/>
          <p:cNvSpPr txBox="1"/>
          <p:nvPr/>
        </p:nvSpPr>
        <p:spPr>
          <a:xfrm>
            <a:off x="5020541" y="1316128"/>
            <a:ext cx="716700" cy="256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Antennae</a:t>
            </a:r>
            <a:endParaRPr sz="800">
              <a:solidFill>
                <a:srgbClr val="000000"/>
              </a:solidFill>
              <a:latin typeface="Open Sans"/>
              <a:ea typeface="Open Sans"/>
              <a:cs typeface="Open Sans"/>
              <a:sym typeface="Open Sans"/>
            </a:endParaRPr>
          </a:p>
        </p:txBody>
      </p:sp>
      <p:cxnSp>
        <p:nvCxnSpPr>
          <p:cNvPr id="137" name="Google Shape;137;p21"/>
          <p:cNvCxnSpPr>
            <a:stCxn id="136" idx="2"/>
          </p:cNvCxnSpPr>
          <p:nvPr/>
        </p:nvCxnSpPr>
        <p:spPr>
          <a:xfrm flipH="1">
            <a:off x="4927991" y="1572928"/>
            <a:ext cx="450900" cy="401400"/>
          </a:xfrm>
          <a:prstGeom prst="straightConnector1">
            <a:avLst/>
          </a:prstGeom>
          <a:noFill/>
          <a:ln w="9525" cap="flat" cmpd="sng">
            <a:solidFill>
              <a:srgbClr val="595959"/>
            </a:solidFill>
            <a:prstDash val="solid"/>
            <a:round/>
            <a:headEnd type="none" w="med" len="med"/>
            <a:tailEnd type="none" w="med" len="med"/>
          </a:ln>
        </p:spPr>
      </p:cxnSp>
      <p:sp>
        <p:nvSpPr>
          <p:cNvPr id="138" name="Google Shape;138;p21"/>
          <p:cNvSpPr txBox="1"/>
          <p:nvPr/>
        </p:nvSpPr>
        <p:spPr>
          <a:xfrm>
            <a:off x="3248112" y="2223492"/>
            <a:ext cx="5910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Thorax</a:t>
            </a:r>
            <a:endParaRPr sz="800">
              <a:solidFill>
                <a:srgbClr val="000000"/>
              </a:solidFill>
              <a:latin typeface="Open Sans"/>
              <a:ea typeface="Open Sans"/>
              <a:cs typeface="Open Sans"/>
              <a:sym typeface="Open Sans"/>
            </a:endParaRPr>
          </a:p>
        </p:txBody>
      </p:sp>
      <p:cxnSp>
        <p:nvCxnSpPr>
          <p:cNvPr id="139" name="Google Shape;139;p21"/>
          <p:cNvCxnSpPr>
            <a:stCxn id="138" idx="3"/>
          </p:cNvCxnSpPr>
          <p:nvPr/>
        </p:nvCxnSpPr>
        <p:spPr>
          <a:xfrm>
            <a:off x="3839112" y="2351892"/>
            <a:ext cx="606900" cy="284400"/>
          </a:xfrm>
          <a:prstGeom prst="straightConnector1">
            <a:avLst/>
          </a:prstGeom>
          <a:noFill/>
          <a:ln w="9525" cap="flat" cmpd="sng">
            <a:solidFill>
              <a:srgbClr val="595959"/>
            </a:solidFill>
            <a:prstDash val="solid"/>
            <a:round/>
            <a:headEnd type="none" w="med" len="med"/>
            <a:tailEnd type="none" w="med" len="med"/>
          </a:ln>
        </p:spPr>
      </p:cxnSp>
      <p:sp>
        <p:nvSpPr>
          <p:cNvPr id="140" name="Google Shape;140;p21"/>
          <p:cNvSpPr txBox="1"/>
          <p:nvPr/>
        </p:nvSpPr>
        <p:spPr>
          <a:xfrm>
            <a:off x="7053756" y="1966691"/>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Forewing</a:t>
            </a:r>
            <a:endParaRPr sz="800">
              <a:solidFill>
                <a:srgbClr val="000000"/>
              </a:solidFill>
              <a:latin typeface="Open Sans"/>
              <a:ea typeface="Open Sans"/>
              <a:cs typeface="Open Sans"/>
              <a:sym typeface="Open Sans"/>
            </a:endParaRPr>
          </a:p>
        </p:txBody>
      </p:sp>
      <p:cxnSp>
        <p:nvCxnSpPr>
          <p:cNvPr id="141" name="Google Shape;141;p21"/>
          <p:cNvCxnSpPr>
            <a:stCxn id="140" idx="1"/>
          </p:cNvCxnSpPr>
          <p:nvPr/>
        </p:nvCxnSpPr>
        <p:spPr>
          <a:xfrm flipH="1">
            <a:off x="6458556" y="2095091"/>
            <a:ext cx="595200" cy="76800"/>
          </a:xfrm>
          <a:prstGeom prst="straightConnector1">
            <a:avLst/>
          </a:prstGeom>
          <a:noFill/>
          <a:ln w="9525" cap="flat" cmpd="sng">
            <a:solidFill>
              <a:srgbClr val="595959"/>
            </a:solidFill>
            <a:prstDash val="solid"/>
            <a:round/>
            <a:headEnd type="none" w="med" len="med"/>
            <a:tailEnd type="none" w="med" len="med"/>
          </a:ln>
        </p:spPr>
      </p:cxnSp>
      <p:sp>
        <p:nvSpPr>
          <p:cNvPr id="142" name="Google Shape;142;p21"/>
          <p:cNvSpPr txBox="1"/>
          <p:nvPr/>
        </p:nvSpPr>
        <p:spPr>
          <a:xfrm>
            <a:off x="6140222" y="3841468"/>
            <a:ext cx="716700" cy="256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Hindwing</a:t>
            </a:r>
            <a:endParaRPr sz="800">
              <a:solidFill>
                <a:srgbClr val="000000"/>
              </a:solidFill>
              <a:latin typeface="Open Sans"/>
              <a:ea typeface="Open Sans"/>
              <a:cs typeface="Open Sans"/>
              <a:sym typeface="Open Sans"/>
            </a:endParaRPr>
          </a:p>
        </p:txBody>
      </p:sp>
      <p:cxnSp>
        <p:nvCxnSpPr>
          <p:cNvPr id="143" name="Google Shape;143;p21"/>
          <p:cNvCxnSpPr>
            <a:stCxn id="142" idx="1"/>
          </p:cNvCxnSpPr>
          <p:nvPr/>
        </p:nvCxnSpPr>
        <p:spPr>
          <a:xfrm rot="10800000">
            <a:off x="5837822" y="3767368"/>
            <a:ext cx="302400" cy="202500"/>
          </a:xfrm>
          <a:prstGeom prst="straightConnector1">
            <a:avLst/>
          </a:prstGeom>
          <a:noFill/>
          <a:ln w="9525" cap="flat" cmpd="sng">
            <a:solidFill>
              <a:srgbClr val="595959"/>
            </a:solidFill>
            <a:prstDash val="solid"/>
            <a:round/>
            <a:headEnd type="none" w="med" len="med"/>
            <a:tailEnd type="none" w="med" len="med"/>
          </a:ln>
        </p:spPr>
      </p:cxnSp>
      <p:sp>
        <p:nvSpPr>
          <p:cNvPr id="144" name="Google Shape;144;p21"/>
          <p:cNvSpPr txBox="1"/>
          <p:nvPr/>
        </p:nvSpPr>
        <p:spPr>
          <a:xfrm>
            <a:off x="3418487" y="3109627"/>
            <a:ext cx="765300" cy="2568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solidFill>
                  <a:srgbClr val="000000"/>
                </a:solidFill>
                <a:latin typeface="Open Sans"/>
                <a:ea typeface="Open Sans"/>
                <a:cs typeface="Open Sans"/>
                <a:sym typeface="Open Sans"/>
              </a:rPr>
              <a:t>Abdomen</a:t>
            </a:r>
            <a:endParaRPr sz="800">
              <a:solidFill>
                <a:srgbClr val="000000"/>
              </a:solidFill>
              <a:latin typeface="Open Sans"/>
              <a:ea typeface="Open Sans"/>
              <a:cs typeface="Open Sans"/>
              <a:sym typeface="Open Sans"/>
            </a:endParaRPr>
          </a:p>
        </p:txBody>
      </p:sp>
      <p:cxnSp>
        <p:nvCxnSpPr>
          <p:cNvPr id="145" name="Google Shape;145;p21"/>
          <p:cNvCxnSpPr>
            <a:stCxn id="144" idx="3"/>
          </p:cNvCxnSpPr>
          <p:nvPr/>
        </p:nvCxnSpPr>
        <p:spPr>
          <a:xfrm rot="10800000" flipH="1">
            <a:off x="4183787" y="3237727"/>
            <a:ext cx="323700" cy="30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MothEd">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927C6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2910</Words>
  <Application>Microsoft Macintosh PowerPoint</Application>
  <PresentationFormat>On-screen Show (16:9)</PresentationFormat>
  <Paragraphs>185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Open Sans ExtraBold</vt:lpstr>
      <vt:lpstr>Arial</vt:lpstr>
      <vt:lpstr>Open Sans</vt:lpstr>
      <vt:lpstr>MothEd</vt:lpstr>
      <vt:lpstr>PowerPoint Presentation</vt:lpstr>
      <vt:lpstr>All About Moths!</vt:lpstr>
      <vt:lpstr>Objectives:</vt:lpstr>
      <vt:lpstr>140,000 Species of Moths Worldwide 11,000 Species of Moths in the USA 750 Species of Butterflies in the USA </vt:lpstr>
      <vt:lpstr>Moððe</vt:lpstr>
      <vt:lpstr>PowerPoint Presentation</vt:lpstr>
      <vt:lpstr>Lepidoptera</vt:lpstr>
      <vt:lpstr>Anatomy of a Moth</vt:lpstr>
      <vt:lpstr>Anatomy of a Moth</vt:lpstr>
      <vt:lpstr>Antennae</vt:lpstr>
      <vt:lpstr>Anatomy of a Moth</vt:lpstr>
      <vt:lpstr>Head</vt:lpstr>
      <vt:lpstr>Anatomy of a Moth</vt:lpstr>
      <vt:lpstr>Thorax</vt:lpstr>
      <vt:lpstr>Anatomy of a Moth</vt:lpstr>
      <vt:lpstr>Abdomen</vt:lpstr>
      <vt:lpstr>Anatomy of a Moth</vt:lpstr>
      <vt:lpstr>The Wings</vt:lpstr>
      <vt:lpstr>Life Cycle</vt:lpstr>
      <vt:lpstr>Light “Attraction”</vt:lpstr>
      <vt:lpstr>Moths + Humans</vt:lpstr>
      <vt:lpstr>What scientists still don’t know…</vt:lpstr>
      <vt:lpstr>PowerPoint Presentation</vt:lpstr>
      <vt:lpstr>WANTED!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White, Peter</cp:lastModifiedBy>
  <cp:revision>1</cp:revision>
  <dcterms:modified xsi:type="dcterms:W3CDTF">2024-08-13T02:42:57Z</dcterms:modified>
</cp:coreProperties>
</file>